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2976800" cy="21031200"/>
  <p:notesSz cx="6797675" cy="9874250"/>
  <p:defaultTextStyle>
    <a:defPPr>
      <a:defRPr lang="en-US"/>
    </a:defPPr>
    <a:lvl1pPr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1471613" indent="-1096963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2944813" indent="-2197100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4418013" indent="-3297238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5895975" indent="-4397375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4">
          <p15:clr>
            <a:srgbClr val="A4A3A4"/>
          </p15:clr>
        </p15:guide>
        <p15:guide id="2" pos="13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714" autoAdjust="0"/>
    <p:restoredTop sz="94660"/>
  </p:normalViewPr>
  <p:slideViewPr>
    <p:cSldViewPr snapToObjects="1">
      <p:cViewPr varScale="1">
        <p:scale>
          <a:sx n="33" d="100"/>
          <a:sy n="33" d="100"/>
        </p:scale>
        <p:origin x="246" y="918"/>
      </p:cViewPr>
      <p:guideLst>
        <p:guide orient="horz" pos="6624"/>
        <p:guide pos="13536"/>
      </p:guideLst>
    </p:cSldViewPr>
  </p:slideViewPr>
  <p:outlineViewPr>
    <p:cViewPr>
      <p:scale>
        <a:sx n="33" d="100"/>
        <a:sy n="33" d="100"/>
      </p:scale>
      <p:origin x="0" y="325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647F3C4-4744-4914-A794-A2B3E73B7AC8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82588" y="741363"/>
            <a:ext cx="7562851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3BFDD22-6493-4F41-B9F6-5C45E8D50D10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50424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0F98F9-B2C6-42A3-9FF1-F37422DFAE6C}" type="slidenum">
              <a:rPr lang="en-US" altLang="de-DE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3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6533308"/>
            <a:ext cx="36530280" cy="45080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1917680"/>
            <a:ext cx="30083760" cy="5374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4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9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7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4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4448-D70F-4E22-8CBA-1B591B60B58C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18F8-23C0-46E9-8076-5FBA94A5DCA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3522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CF1FF-F42A-4A52-8E8A-9E83666CB400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6143-FF9A-400A-B661-4C79F733BA3D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6677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560765" y="2356276"/>
            <a:ext cx="46416433" cy="502460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11456" y="2356276"/>
            <a:ext cx="138533032" cy="502460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A2A1-712D-4CAC-B151-9D7AF726ADDD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70D41-F208-4142-99DE-0F2A9AF7D99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3562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EB1C-08B4-45E9-92E3-30F125F43085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EAA1-0DD6-4F82-8AE7-286C72D33045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1820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2" y="13514494"/>
            <a:ext cx="36530280" cy="4177030"/>
          </a:xfrm>
        </p:spPr>
        <p:txBody>
          <a:bodyPr anchor="t"/>
          <a:lstStyle>
            <a:lvl1pPr algn="l">
              <a:defRPr sz="1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2" y="8913925"/>
            <a:ext cx="36530280" cy="4600574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4225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948448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2674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896899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7112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4534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1E50B-B0EC-4C44-B822-1710031F8C00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EAB11-DFD8-411A-A6F8-27D2021C09F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856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11452" y="13738444"/>
            <a:ext cx="92474733" cy="38863906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502465" y="13738444"/>
            <a:ext cx="92474733" cy="38863906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DB427-CE90-49AA-ABCB-82D43689FB6A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4990D-A0D1-406A-B179-243FB7600E9A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3864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ChangeArrowheads="1"/>
          </p:cNvSpPr>
          <p:nvPr userDrawn="1"/>
        </p:nvSpPr>
        <p:spPr bwMode="auto">
          <a:xfrm>
            <a:off x="36347400" y="155575"/>
            <a:ext cx="6032500" cy="1535113"/>
          </a:xfrm>
          <a:prstGeom prst="rect">
            <a:avLst/>
          </a:prstGeom>
          <a:noFill/>
          <a:ln>
            <a:noFill/>
          </a:ln>
          <a:extLst/>
        </p:spPr>
        <p:txBody>
          <a:bodyPr lIns="103203" tIns="51601" rIns="103203" bIns="51601">
            <a:spAutoFit/>
          </a:bodyPr>
          <a:lstStyle>
            <a:lvl1pPr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472368" eaLnBrk="1" hangingPunct="1">
              <a:defRPr/>
            </a:pPr>
            <a:r>
              <a:rPr lang="en-US" sz="3100" b="1" dirty="0" smtClean="0"/>
              <a:t>IEEE 2016 Conference on Computer Vision and Pattern Recognition 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0" y="1690688"/>
            <a:ext cx="60071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146" y="392817"/>
            <a:ext cx="27542671" cy="2078777"/>
          </a:xfrm>
        </p:spPr>
        <p:txBody>
          <a:bodyPr>
            <a:no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068" y="3004461"/>
            <a:ext cx="13415328" cy="17442543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668823" y="3004461"/>
            <a:ext cx="13415328" cy="17442543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8964578" y="3004461"/>
            <a:ext cx="13415328" cy="17442543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2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4705E-7C69-4471-B1EF-B6ADCFB4F24F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A7D49-4036-436A-ACA9-0ED70AA8074F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0943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AB22-9396-4238-8F6A-E61539256BF6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D65CB-05D5-43C6-A487-7E0DC4F67DF9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4308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9" y="837353"/>
            <a:ext cx="14139072" cy="3563620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8" y="837359"/>
            <a:ext cx="24025225" cy="17949546"/>
          </a:xfrm>
        </p:spPr>
        <p:txBody>
          <a:bodyPr/>
          <a:lstStyle>
            <a:lvl1pPr>
              <a:defRPr sz="10200"/>
            </a:lvl1pPr>
            <a:lvl2pPr>
              <a:defRPr sz="9000"/>
            </a:lvl2pPr>
            <a:lvl3pPr>
              <a:defRPr sz="78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9" y="4400979"/>
            <a:ext cx="14139072" cy="14385926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769AB-251A-4785-8074-1FF7BD22E581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994B1-8F9A-4C65-9F91-6B4E25AB9D3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3160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14721847"/>
            <a:ext cx="25786080" cy="1737996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1879177"/>
            <a:ext cx="25786080" cy="12618720"/>
          </a:xfrm>
        </p:spPr>
        <p:txBody>
          <a:bodyPr rtlCol="0">
            <a:normAutofit/>
          </a:bodyPr>
          <a:lstStyle>
            <a:lvl1pPr marL="0" indent="0">
              <a:buNone/>
              <a:defRPr sz="10200"/>
            </a:lvl1pPr>
            <a:lvl2pPr marL="1474225" indent="0">
              <a:buNone/>
              <a:defRPr sz="9000"/>
            </a:lvl2pPr>
            <a:lvl3pPr marL="2948448" indent="0">
              <a:buNone/>
              <a:defRPr sz="7800"/>
            </a:lvl3pPr>
            <a:lvl4pPr marL="4422674" indent="0">
              <a:buNone/>
              <a:defRPr sz="6500"/>
            </a:lvl4pPr>
            <a:lvl5pPr marL="5896899" indent="0">
              <a:buNone/>
              <a:defRPr sz="6500"/>
            </a:lvl5pPr>
            <a:lvl6pPr marL="7371122" indent="0">
              <a:buNone/>
              <a:defRPr sz="6500"/>
            </a:lvl6pPr>
            <a:lvl7pPr marL="8845348" indent="0">
              <a:buNone/>
              <a:defRPr sz="6500"/>
            </a:lvl7pPr>
            <a:lvl8pPr marL="10319573" indent="0">
              <a:buNone/>
              <a:defRPr sz="6500"/>
            </a:lvl8pPr>
            <a:lvl9pPr marL="11793798" indent="0">
              <a:buNone/>
              <a:defRPr sz="6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16459843"/>
            <a:ext cx="25786080" cy="2468244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20F37-A422-44C1-860E-DC4542B74BF2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89A7A-E82B-4857-BAC8-AAED039FF084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7503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49475" y="841375"/>
            <a:ext cx="38677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9475" y="4906963"/>
            <a:ext cx="38677850" cy="138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9475" y="19492913"/>
            <a:ext cx="10026650" cy="111918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6AB7DC-4291-449C-9CE8-6AD99CFCF301}" type="datetime1">
              <a:rPr lang="en-US" altLang="de-DE"/>
              <a:pPr>
                <a:defRPr/>
              </a:pPr>
              <a:t>7/5/2016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4375" y="19492913"/>
            <a:ext cx="13608050" cy="111918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900">
                <a:solidFill>
                  <a:srgbClr val="898989"/>
                </a:solidFill>
                <a:latin typeface="Calibri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675" y="19492913"/>
            <a:ext cx="10026650" cy="111918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C62351-1DB8-48C0-90B2-B68FECB41D1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15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1471613" rtl="0" eaLnBrk="0" fontAlgn="base" hangingPunct="0">
        <a:spcBef>
          <a:spcPct val="0"/>
        </a:spcBef>
        <a:spcAft>
          <a:spcPct val="0"/>
        </a:spcAft>
        <a:defRPr sz="141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73903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47805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21708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495611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1101725" indent="-11017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392363" indent="-91757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3681413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5157788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6629400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6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8108236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82462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56684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0909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474225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9484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422674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4pPr>
      <a:lvl5pPr marL="5896899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5pPr>
      <a:lvl6pPr marL="7371122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6pPr>
      <a:lvl7pPr marL="88453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7pPr>
      <a:lvl8pPr marL="10319573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8pPr>
      <a:lvl9pPr marL="1179379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6" Type="http://schemas.openxmlformats.org/officeDocument/2006/relationships/image" Target="../media/image72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61" Type="http://schemas.openxmlformats.org/officeDocument/2006/relationships/image" Target="../media/image6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373063" y="3005138"/>
            <a:ext cx="13415962" cy="17441862"/>
          </a:xfrm>
        </p:spPr>
        <p:txBody>
          <a:bodyPr/>
          <a:lstStyle/>
          <a:p>
            <a:pPr marL="565150" indent="-565150" defTabSz="2033588" eaLnBrk="1" hangingPunct="1">
              <a:defRPr/>
            </a:pPr>
            <a:r>
              <a:rPr lang="en-US" altLang="de-DE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Face Capture:</a:t>
            </a: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Parametric Face Model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Tri-linear Face Model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Spherical Harmonics (3-Bands)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Energy Formulation</a:t>
            </a: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Non-Rigid Model-Based Bundling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Minimize energy for multiple frames in a joint optimization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All frames share the same identity parameters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Use a coarse-to-fine optimization scheme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Online – Tracking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Use the estimated identity of the bundling step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Optimize for light, rigid and expression parameters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Optimization Framework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Data-parallel Iteratively Reweighted Least Squares solver based on the GPU-based Gauss-Newton framework of </a:t>
            </a:r>
            <a:r>
              <a:rPr lang="en-US" altLang="de-DE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Thies</a:t>
            </a: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et al. 2015.</a:t>
            </a: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30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73138" lvl="3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de-DE" sz="26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73138" lvl="3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de-DE" sz="26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73138" lvl="3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de-DE" sz="26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113" name="Grafik 143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34" y="8600334"/>
            <a:ext cx="3365376" cy="259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/>
          <p:cNvSpPr>
            <a:spLocks noGrp="1"/>
          </p:cNvSpPr>
          <p:nvPr>
            <p:ph sz="half" idx="11"/>
          </p:nvPr>
        </p:nvSpPr>
        <p:spPr>
          <a:xfrm>
            <a:off x="28963938" y="3005138"/>
            <a:ext cx="13415962" cy="17441862"/>
          </a:xfrm>
        </p:spPr>
        <p:txBody>
          <a:bodyPr/>
          <a:lstStyle/>
          <a:p>
            <a:pPr marL="565150" indent="-565150" defTabSz="2033588" eaLnBrk="1" hangingPunct="1">
              <a:lnSpc>
                <a:spcPct val="80000"/>
              </a:lnSpc>
              <a:defRPr/>
            </a:pPr>
            <a:r>
              <a:rPr lang="en-US" altLang="de-DE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Comparisons:</a:t>
            </a: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Tracking</a:t>
            </a:r>
          </a:p>
          <a:p>
            <a:pPr marL="948141" lvl="1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tracking results compete with state-of-the-art online and offline face tracking methods</a:t>
            </a:r>
          </a:p>
          <a:p>
            <a:pPr marL="948141" lvl="1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3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948141" lvl="1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3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4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lnSpc>
                <a:spcPct val="80000"/>
              </a:lnSpc>
              <a:defRPr/>
            </a:pPr>
            <a:endParaRPr lang="en-US" altLang="de-DE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4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Reenactment</a:t>
            </a:r>
          </a:p>
          <a:p>
            <a:pPr marL="948141" lvl="1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real-time system achieves comparable results as previous reenactment methods</a:t>
            </a: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4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de-DE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lnSpc>
                <a:spcPct val="80000"/>
              </a:lnSpc>
              <a:defRPr/>
            </a:pPr>
            <a:endParaRPr lang="en-US" altLang="de-DE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lnSpc>
                <a:spcPct val="80000"/>
              </a:lnSpc>
              <a:defRPr/>
            </a:pPr>
            <a:endParaRPr lang="en-US" altLang="de-DE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References</a:t>
            </a:r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de-DE" sz="1200" b="1" dirty="0" smtClean="0"/>
              <a:t>[Sumner et al. 2004]	</a:t>
            </a:r>
            <a:r>
              <a:rPr lang="de-DE" sz="1200" dirty="0"/>
              <a:t>R. W. Sumner </a:t>
            </a:r>
            <a:r>
              <a:rPr lang="de-DE" sz="1200" dirty="0" err="1"/>
              <a:t>and</a:t>
            </a:r>
            <a:r>
              <a:rPr lang="de-DE" sz="1200" dirty="0"/>
              <a:t> J. Popovic. Deformation </a:t>
            </a:r>
            <a:r>
              <a:rPr lang="de-DE" sz="1200" dirty="0" err="1"/>
              <a:t>transfer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 smtClean="0"/>
              <a:t>triangle</a:t>
            </a:r>
            <a:r>
              <a:rPr lang="de-DE" sz="1200" dirty="0" smtClean="0"/>
              <a:t> </a:t>
            </a:r>
            <a:r>
              <a:rPr lang="de-DE" sz="1200" dirty="0" err="1"/>
              <a:t>meshes</a:t>
            </a:r>
            <a:r>
              <a:rPr lang="de-DE" sz="1200" dirty="0"/>
              <a:t>. </a:t>
            </a:r>
            <a:r>
              <a:rPr lang="de-DE" sz="1200" i="1" dirty="0"/>
              <a:t>ACM TOG</a:t>
            </a:r>
            <a:r>
              <a:rPr lang="de-DE" sz="1200" dirty="0"/>
              <a:t>, 23(3):399–405, 2004</a:t>
            </a:r>
            <a:r>
              <a:rPr lang="de-DE" sz="1200" dirty="0" smtClean="0"/>
              <a:t>.</a:t>
            </a:r>
            <a:endParaRPr lang="de-DE" sz="1200" b="1" dirty="0" smtClean="0"/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de-DE" sz="1200" b="1" dirty="0" smtClean="0"/>
              <a:t>[Dale et al. 2011]	</a:t>
            </a:r>
            <a:r>
              <a:rPr lang="de-DE" sz="1200" dirty="0" smtClean="0"/>
              <a:t>K</a:t>
            </a:r>
            <a:r>
              <a:rPr lang="de-DE" sz="1200" dirty="0"/>
              <a:t>. Dale, K. </a:t>
            </a:r>
            <a:r>
              <a:rPr lang="de-DE" sz="1200" dirty="0" err="1"/>
              <a:t>Sunkavalli</a:t>
            </a:r>
            <a:r>
              <a:rPr lang="de-DE" sz="1200" dirty="0"/>
              <a:t>, M. K. Johnson, D. </a:t>
            </a:r>
            <a:r>
              <a:rPr lang="de-DE" sz="1200" dirty="0" err="1"/>
              <a:t>Vlasic</a:t>
            </a:r>
            <a:r>
              <a:rPr lang="de-DE" sz="1200" dirty="0"/>
              <a:t>, W. </a:t>
            </a:r>
            <a:r>
              <a:rPr lang="de-DE" sz="1200" dirty="0" err="1" smtClean="0"/>
              <a:t>Matusik</a:t>
            </a:r>
            <a:r>
              <a:rPr lang="de-DE" sz="1200" dirty="0" smtClean="0"/>
              <a:t>,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/>
              <a:t>H. Pfister. Video </a:t>
            </a:r>
            <a:r>
              <a:rPr lang="de-DE" sz="1200" dirty="0" err="1"/>
              <a:t>face</a:t>
            </a:r>
            <a:r>
              <a:rPr lang="de-DE" sz="1200" dirty="0"/>
              <a:t> </a:t>
            </a:r>
            <a:r>
              <a:rPr lang="de-DE" sz="1200" dirty="0" err="1"/>
              <a:t>replacement</a:t>
            </a:r>
            <a:r>
              <a:rPr lang="de-DE" sz="1200" dirty="0"/>
              <a:t>. </a:t>
            </a:r>
            <a:r>
              <a:rPr lang="de-DE" sz="1200" i="1" dirty="0"/>
              <a:t>ACM TOG</a:t>
            </a:r>
            <a:r>
              <a:rPr lang="de-DE" sz="1200" dirty="0"/>
              <a:t>, 30(6):</a:t>
            </a:r>
            <a:r>
              <a:rPr lang="de-DE" sz="1200" dirty="0" smtClean="0"/>
              <a:t>130, 2011.</a:t>
            </a:r>
            <a:endParaRPr lang="en-US" sz="1200" b="1" dirty="0" smtClean="0"/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en-US" sz="1200" b="1" dirty="0" smtClean="0"/>
              <a:t>[Shi et al. 2014]	</a:t>
            </a:r>
            <a:r>
              <a:rPr lang="en-US" sz="1200" dirty="0" smtClean="0"/>
              <a:t>F</a:t>
            </a:r>
            <a:r>
              <a:rPr lang="en-US" sz="1200" dirty="0"/>
              <a:t>. Shi, H.-T. Wu, X. Tong, and J. Chai. Automatic </a:t>
            </a:r>
            <a:r>
              <a:rPr lang="en-US" sz="1200" dirty="0" smtClean="0"/>
              <a:t>acquisition of </a:t>
            </a:r>
            <a:r>
              <a:rPr lang="en-US" sz="1200" dirty="0"/>
              <a:t>high-fidelity facial performances using monocular </a:t>
            </a:r>
            <a:r>
              <a:rPr lang="en-US" sz="1200" dirty="0" smtClean="0"/>
              <a:t>videos. </a:t>
            </a:r>
            <a:r>
              <a:rPr lang="en-US" sz="1200" i="1" dirty="0" smtClean="0"/>
              <a:t>ACM </a:t>
            </a:r>
            <a:r>
              <a:rPr lang="en-US" sz="1200" i="1" dirty="0"/>
              <a:t>TOG</a:t>
            </a:r>
            <a:r>
              <a:rPr lang="en-US" sz="1200" dirty="0"/>
              <a:t>, 33(6):222, 2014</a:t>
            </a:r>
            <a:r>
              <a:rPr lang="en-US" sz="1200" dirty="0" smtClean="0"/>
              <a:t>.</a:t>
            </a:r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en-US" sz="1200" b="1" dirty="0" smtClean="0"/>
              <a:t>[Cao et al. 2014]</a:t>
            </a:r>
            <a:r>
              <a:rPr lang="en-US" sz="1200" dirty="0" smtClean="0"/>
              <a:t>	C</a:t>
            </a:r>
            <a:r>
              <a:rPr lang="en-US" sz="1200" dirty="0"/>
              <a:t>. Cao, Q. </a:t>
            </a:r>
            <a:r>
              <a:rPr lang="en-US" sz="1200" dirty="0" err="1"/>
              <a:t>Hou</a:t>
            </a:r>
            <a:r>
              <a:rPr lang="en-US" sz="1200" dirty="0"/>
              <a:t>, and K. Zhou. Displaced dynamic </a:t>
            </a:r>
            <a:r>
              <a:rPr lang="en-US" sz="1200" dirty="0" smtClean="0"/>
              <a:t>expression regression </a:t>
            </a:r>
            <a:r>
              <a:rPr lang="en-US" sz="1200" dirty="0"/>
              <a:t>for real-time facial tracking and </a:t>
            </a:r>
            <a:r>
              <a:rPr lang="en-US" sz="1200" dirty="0" smtClean="0"/>
              <a:t>animation. </a:t>
            </a:r>
            <a:r>
              <a:rPr lang="en-US" sz="1200" i="1" dirty="0" smtClean="0"/>
              <a:t>ACM TOG</a:t>
            </a:r>
            <a:r>
              <a:rPr lang="en-US" sz="1200" dirty="0"/>
              <a:t>, 33(4):43, 2014</a:t>
            </a:r>
            <a:r>
              <a:rPr lang="en-US" sz="1200" dirty="0" smtClean="0"/>
              <a:t>.</a:t>
            </a:r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de-DE" sz="1200" b="1" dirty="0" smtClean="0"/>
              <a:t>[Garrido et al. 2014]</a:t>
            </a:r>
            <a:r>
              <a:rPr lang="de-DE" sz="1200" dirty="0" smtClean="0"/>
              <a:t>	P</a:t>
            </a:r>
            <a:r>
              <a:rPr lang="de-DE" sz="1200" dirty="0"/>
              <a:t>. Garrido, L. </a:t>
            </a:r>
            <a:r>
              <a:rPr lang="de-DE" sz="1200" dirty="0" err="1"/>
              <a:t>Valgaerts</a:t>
            </a:r>
            <a:r>
              <a:rPr lang="de-DE" sz="1200" dirty="0"/>
              <a:t>, O. </a:t>
            </a:r>
            <a:r>
              <a:rPr lang="de-DE" sz="1200" dirty="0" err="1"/>
              <a:t>Rehmsen</a:t>
            </a:r>
            <a:r>
              <a:rPr lang="de-DE" sz="1200" dirty="0"/>
              <a:t>, T. </a:t>
            </a:r>
            <a:r>
              <a:rPr lang="de-DE" sz="1200" dirty="0" err="1" smtClean="0"/>
              <a:t>Thormaehlen</a:t>
            </a:r>
            <a:r>
              <a:rPr lang="de-DE" sz="1200" dirty="0" smtClean="0"/>
              <a:t>, P</a:t>
            </a:r>
            <a:r>
              <a:rPr lang="de-DE" sz="1200" dirty="0"/>
              <a:t>. Perez, </a:t>
            </a:r>
            <a:r>
              <a:rPr lang="de-DE" sz="1200" dirty="0" err="1"/>
              <a:t>and</a:t>
            </a:r>
            <a:r>
              <a:rPr lang="de-DE" sz="1200" dirty="0"/>
              <a:t> C. </a:t>
            </a:r>
            <a:r>
              <a:rPr lang="de-DE" sz="1200" dirty="0" err="1"/>
              <a:t>Theobalt</a:t>
            </a:r>
            <a:r>
              <a:rPr lang="de-DE" sz="1200" dirty="0"/>
              <a:t>. </a:t>
            </a:r>
            <a:r>
              <a:rPr lang="de-DE" sz="1200" dirty="0" err="1"/>
              <a:t>Automatic</a:t>
            </a:r>
            <a:r>
              <a:rPr lang="de-DE" sz="1200" dirty="0"/>
              <a:t> </a:t>
            </a:r>
            <a:r>
              <a:rPr lang="de-DE" sz="1200" dirty="0" err="1"/>
              <a:t>face</a:t>
            </a:r>
            <a:r>
              <a:rPr lang="de-DE" sz="1200" dirty="0"/>
              <a:t> </a:t>
            </a:r>
            <a:r>
              <a:rPr lang="de-DE" sz="1200" dirty="0" err="1"/>
              <a:t>reenactment</a:t>
            </a:r>
            <a:r>
              <a:rPr lang="de-DE" sz="1200" dirty="0"/>
              <a:t>. </a:t>
            </a:r>
            <a:r>
              <a:rPr lang="de-DE" sz="1200" dirty="0" smtClean="0"/>
              <a:t>In </a:t>
            </a:r>
            <a:r>
              <a:rPr lang="de-DE" sz="1200" i="1" dirty="0" err="1" smtClean="0"/>
              <a:t>Proc</a:t>
            </a:r>
            <a:r>
              <a:rPr lang="de-DE" sz="1200" i="1" dirty="0"/>
              <a:t>. CVPR</a:t>
            </a:r>
            <a:r>
              <a:rPr lang="de-DE" sz="1200" dirty="0"/>
              <a:t>, 2014</a:t>
            </a:r>
            <a:r>
              <a:rPr lang="de-DE" sz="1200" dirty="0" smtClean="0"/>
              <a:t>.</a:t>
            </a:r>
            <a:endParaRPr lang="en-US" sz="1200" dirty="0" smtClean="0"/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de-DE" sz="1200" b="1" dirty="0" smtClean="0"/>
              <a:t>[Thies et al. 2015]</a:t>
            </a:r>
            <a:r>
              <a:rPr lang="de-DE" sz="1200" dirty="0" smtClean="0"/>
              <a:t>	J</a:t>
            </a:r>
            <a:r>
              <a:rPr lang="de-DE" sz="1200" dirty="0"/>
              <a:t>. Thies, M. </a:t>
            </a:r>
            <a:r>
              <a:rPr lang="de-DE" sz="1200" dirty="0" err="1"/>
              <a:t>Zollhofer</a:t>
            </a:r>
            <a:r>
              <a:rPr lang="de-DE" sz="1200" dirty="0"/>
              <a:t>, M. </a:t>
            </a:r>
            <a:r>
              <a:rPr lang="de-DE" sz="1200" dirty="0" err="1"/>
              <a:t>Nießner</a:t>
            </a:r>
            <a:r>
              <a:rPr lang="de-DE" sz="1200" dirty="0"/>
              <a:t>, L. </a:t>
            </a:r>
            <a:r>
              <a:rPr lang="de-DE" sz="1200" dirty="0" err="1"/>
              <a:t>Valgaerts</a:t>
            </a:r>
            <a:r>
              <a:rPr lang="de-DE" sz="1200" dirty="0"/>
              <a:t>, M. </a:t>
            </a:r>
            <a:r>
              <a:rPr lang="de-DE" sz="1200" dirty="0" err="1" smtClean="0"/>
              <a:t>Stamminger</a:t>
            </a:r>
            <a:r>
              <a:rPr lang="de-DE" sz="1200" dirty="0"/>
              <a:t>, </a:t>
            </a:r>
            <a:r>
              <a:rPr lang="de-DE" sz="1200" dirty="0" err="1"/>
              <a:t>and</a:t>
            </a:r>
            <a:r>
              <a:rPr lang="de-DE" sz="1200" dirty="0"/>
              <a:t> C. </a:t>
            </a:r>
            <a:r>
              <a:rPr lang="de-DE" sz="1200" dirty="0" err="1"/>
              <a:t>Theobalt</a:t>
            </a:r>
            <a:r>
              <a:rPr lang="de-DE" sz="1200" dirty="0"/>
              <a:t>. Real-time </a:t>
            </a:r>
            <a:r>
              <a:rPr lang="de-DE" sz="1200" dirty="0" err="1"/>
              <a:t>expression</a:t>
            </a:r>
            <a:r>
              <a:rPr lang="de-DE" sz="1200" dirty="0"/>
              <a:t> </a:t>
            </a:r>
            <a:r>
              <a:rPr lang="de-DE" sz="1200" dirty="0" err="1"/>
              <a:t>transfer</a:t>
            </a:r>
            <a:r>
              <a:rPr lang="de-DE" sz="1200" dirty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facial</a:t>
            </a:r>
            <a:r>
              <a:rPr lang="de-DE" sz="1200" dirty="0" smtClean="0"/>
              <a:t> </a:t>
            </a:r>
            <a:r>
              <a:rPr lang="de-DE" sz="1200" dirty="0" err="1" smtClean="0"/>
              <a:t>reenactment</a:t>
            </a:r>
            <a:r>
              <a:rPr lang="de-DE" sz="1200" dirty="0" smtClean="0"/>
              <a:t>. </a:t>
            </a:r>
            <a:r>
              <a:rPr lang="de-DE" sz="1200" i="1" dirty="0" smtClean="0"/>
              <a:t>ACM TOG</a:t>
            </a:r>
            <a:r>
              <a:rPr lang="de-DE" sz="1200" dirty="0" smtClean="0"/>
              <a:t>, 34(6</a:t>
            </a:r>
            <a:r>
              <a:rPr lang="de-DE" sz="1200" dirty="0"/>
              <a:t>), 2015.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 smtClean="0"/>
          </a:p>
          <a:p>
            <a:pPr marL="0" indent="0" defTabSz="2033588" eaLnBrk="1" hangingPunct="1">
              <a:lnSpc>
                <a:spcPct val="80000"/>
              </a:lnSpc>
              <a:defRPr/>
            </a:pPr>
            <a:r>
              <a:rPr lang="en-US" sz="3200" dirty="0"/>
              <a:t/>
            </a:r>
            <a:br>
              <a:rPr lang="en-US" sz="3200" dirty="0"/>
            </a:br>
            <a:endParaRPr lang="en-US" altLang="de-DE" sz="32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de-DE" sz="32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65150" indent="-565150" defTabSz="2033588">
              <a:defRPr/>
            </a:pPr>
            <a:endParaRPr lang="en-US" altLang="de-DE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99" name="Title 13"/>
          <p:cNvSpPr>
            <a:spLocks noGrp="1"/>
          </p:cNvSpPr>
          <p:nvPr>
            <p:ph type="title"/>
          </p:nvPr>
        </p:nvSpPr>
        <p:spPr>
          <a:xfrm>
            <a:off x="8804422" y="462151"/>
            <a:ext cx="25732445" cy="2078037"/>
          </a:xfrm>
        </p:spPr>
        <p:txBody>
          <a:bodyPr/>
          <a:lstStyle/>
          <a:p>
            <a:pPr algn="l"/>
            <a:r>
              <a:rPr lang="en-US" altLang="de-DE" sz="6000" b="1" dirty="0" smtClean="0"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Face2Face:  </a:t>
            </a:r>
            <a:r>
              <a:rPr lang="en-US" altLang="de-DE" sz="5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Real-time </a:t>
            </a:r>
            <a:r>
              <a:rPr lang="en-US" altLang="de-DE" sz="5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Face Capture and </a:t>
            </a:r>
            <a:r>
              <a:rPr lang="en-US" altLang="de-DE" sz="5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Reenactment of </a:t>
            </a:r>
            <a:r>
              <a:rPr lang="en-US" altLang="de-DE" sz="5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RGB-Videos</a:t>
            </a:r>
            <a:r>
              <a:rPr lang="en-US" altLang="de-DE" sz="5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de-DE" sz="5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    Justus Thies</a:t>
            </a:r>
            <a: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</a:t>
            </a: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Michael Zollhöfer</a:t>
            </a:r>
            <a: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Marc Stamminger</a:t>
            </a:r>
            <a: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</a:t>
            </a: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Christian Theobalt</a:t>
            </a:r>
            <a: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Matthias </a:t>
            </a:r>
            <a:r>
              <a:rPr lang="en-US" altLang="de-DE" sz="4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Nießner</a:t>
            </a:r>
            <a: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b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de-DE" sz="40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                       </a:t>
            </a:r>
            <a:r>
              <a:rPr lang="en-US" altLang="de-DE" sz="32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</a:t>
            </a:r>
            <a:r>
              <a:rPr lang="en-US" altLang="de-DE" sz="32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University </a:t>
            </a:r>
            <a:r>
              <a:rPr lang="en-US" altLang="de-DE" sz="32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 </a:t>
            </a:r>
            <a:r>
              <a:rPr lang="en-US" altLang="de-DE" sz="32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Erlangen-Nuremberg     </a:t>
            </a:r>
            <a:r>
              <a:rPr lang="en-US" altLang="de-DE" sz="32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en-US" altLang="de-DE" sz="32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Max-Planck-Institute for Informatics    </a:t>
            </a:r>
            <a:r>
              <a:rPr lang="en-US" altLang="de-DE" sz="3200" baseline="30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</a:t>
            </a:r>
            <a:r>
              <a:rPr lang="en-US" altLang="de-DE" sz="32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Stanford </a:t>
            </a:r>
            <a:r>
              <a:rPr lang="en-US" altLang="de-DE" sz="32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University</a:t>
            </a:r>
            <a:endParaRPr lang="en-US" altLang="de-DE" sz="50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10"/>
          </p:nvPr>
        </p:nvSpPr>
        <p:spPr>
          <a:xfrm>
            <a:off x="14668500" y="3005138"/>
            <a:ext cx="13415963" cy="17441862"/>
          </a:xfrm>
        </p:spPr>
        <p:txBody>
          <a:bodyPr/>
          <a:lstStyle/>
          <a:p>
            <a:pPr marL="565150" indent="-565150" defTabSz="2033588" eaLnBrk="1" hangingPunct="1">
              <a:defRPr/>
            </a:pPr>
            <a:r>
              <a:rPr lang="en-US" altLang="de-DE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Reenactment:</a:t>
            </a: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Expression Transfer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Solve the deformation transfer energy of Sumner et al. 2004 in the subspace of the </a:t>
            </a:r>
            <a:r>
              <a:rPr lang="en-US" altLang="de-DE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blendshape</a:t>
            </a: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model</a:t>
            </a: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defRPr/>
            </a:pPr>
            <a:endParaRPr lang="en-US" altLang="de-DE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defRPr/>
            </a:pPr>
            <a:endParaRPr lang="en-US" altLang="de-DE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defTabSz="2033588" eaLnBrk="1" hangingPunct="1">
              <a:defRPr/>
            </a:pPr>
            <a:endParaRPr lang="en-US" altLang="de-DE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571500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Mouth Retrieval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Find frame in the recorded video that best                                                        matches the transferred expressions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used similarity metric is based on the                                                         estimated face parameters and the photometric                                             similarity (LBP + cross-correlation)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reduce the computational costs we first find the best fitting target mouth frame based on a frame-to-cluster matching strategy. We improve temporal coherence by using a dense appearance graph to find a compromise between the last retrieved frame and the target mouth frame.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de-D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On the right you can see a cross-validation                                                          result in the self-reenactment scenario</a:t>
            </a:r>
          </a:p>
          <a:p>
            <a:pPr marL="954491" lvl="1" indent="-571500" defTabSz="2033588" eaLnBrk="1" hangingPunct="1">
              <a:buFont typeface="Arial" panose="020B0604020202020204" pitchFamily="34" charset="0"/>
              <a:buChar char="•"/>
              <a:defRPr/>
            </a:pPr>
            <a:endParaRPr lang="en-US" altLang="de-DE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103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6" y="568236"/>
            <a:ext cx="1805144" cy="180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4" name="Gruppieren 13"/>
          <p:cNvGrpSpPr>
            <a:grpSpLocks/>
          </p:cNvGrpSpPr>
          <p:nvPr/>
        </p:nvGrpSpPr>
        <p:grpSpPr bwMode="auto">
          <a:xfrm>
            <a:off x="1391583" y="15867901"/>
            <a:ext cx="11181359" cy="4494733"/>
            <a:chOff x="-13275806" y="2628900"/>
            <a:chExt cx="30801806" cy="12382500"/>
          </a:xfrm>
        </p:grpSpPr>
        <p:grpSp>
          <p:nvGrpSpPr>
            <p:cNvPr id="4184" name="Gruppieren 17"/>
            <p:cNvGrpSpPr>
              <a:grpSpLocks/>
            </p:cNvGrpSpPr>
            <p:nvPr/>
          </p:nvGrpSpPr>
          <p:grpSpPr bwMode="auto">
            <a:xfrm>
              <a:off x="-13275806" y="2628900"/>
              <a:ext cx="30801806" cy="12382500"/>
              <a:chOff x="-13275806" y="-10706100"/>
              <a:chExt cx="30801806" cy="12382500"/>
            </a:xfrm>
          </p:grpSpPr>
          <p:sp>
            <p:nvSpPr>
              <p:cNvPr id="35" name="Nach oben gebogener Pfeil 34"/>
              <p:cNvSpPr/>
              <p:nvPr/>
            </p:nvSpPr>
            <p:spPr>
              <a:xfrm flipV="1">
                <a:off x="-10223444" y="-8825214"/>
                <a:ext cx="2680121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6" name="Nach oben gebogener Pfeil 35"/>
              <p:cNvSpPr/>
              <p:nvPr/>
            </p:nvSpPr>
            <p:spPr>
              <a:xfrm flipV="1">
                <a:off x="-4408678" y="-8801703"/>
                <a:ext cx="2680121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7" name="Nach oben gebogener Pfeil 36"/>
              <p:cNvSpPr/>
              <p:nvPr/>
            </p:nvSpPr>
            <p:spPr>
              <a:xfrm flipV="1">
                <a:off x="1692124" y="-8801703"/>
                <a:ext cx="2684041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8" name="Nach oben gebogener Pfeil 37"/>
              <p:cNvSpPr/>
              <p:nvPr/>
            </p:nvSpPr>
            <p:spPr>
              <a:xfrm flipV="1">
                <a:off x="7644032" y="-8801703"/>
                <a:ext cx="2680121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9" name="Nach oben gebogener Pfeil 38"/>
              <p:cNvSpPr/>
              <p:nvPr/>
            </p:nvSpPr>
            <p:spPr>
              <a:xfrm flipV="1">
                <a:off x="13674304" y="-8742924"/>
                <a:ext cx="2680121" cy="231975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205" name="Textfeld 39"/>
              <p:cNvSpPr txBox="1">
                <a:spLocks noChangeArrowheads="1"/>
              </p:cNvSpPr>
              <p:nvPr/>
            </p:nvSpPr>
            <p:spPr bwMode="auto">
              <a:xfrm rot="-5400000">
                <a:off x="-13942147" y="-9270916"/>
                <a:ext cx="2624230" cy="129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de-DE" sz="2800" b="1"/>
                  <a:t>Input</a:t>
                </a:r>
                <a:endParaRPr lang="en-US" altLang="de-DE" sz="6000" b="1"/>
              </a:p>
            </p:txBody>
          </p:sp>
          <p:sp>
            <p:nvSpPr>
              <p:cNvPr id="4206" name="Textfeld 40"/>
              <p:cNvSpPr txBox="1">
                <a:spLocks noChangeArrowheads="1"/>
              </p:cNvSpPr>
              <p:nvPr/>
            </p:nvSpPr>
            <p:spPr bwMode="auto">
              <a:xfrm rot="-5400000">
                <a:off x="-15647584" y="-3188551"/>
                <a:ext cx="6035094" cy="129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de-DE" sz="2800" b="1"/>
                  <a:t>Reenactment</a:t>
                </a:r>
                <a:endParaRPr lang="en-US" altLang="de-DE" sz="6000" b="1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-13244460" y="-10706100"/>
                <a:ext cx="30770460" cy="123825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pic>
          <p:nvPicPr>
            <p:cNvPr id="4185" name="Grafik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59678" y="2882771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6" name="Grafik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87021" y="2903969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7" name="Grafik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" y="2903969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8" name="Grafik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936" y="2903969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9" name="Grafik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281" y="2964601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0" name="Grafik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37452" y="2882771"/>
              <a:ext cx="239757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1" name="Grafik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94881" y="2903969"/>
              <a:ext cx="239757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2" name="Grafik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555" y="2903969"/>
              <a:ext cx="239757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3" name="Grafik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162" y="2903969"/>
              <a:ext cx="239757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4" name="Grafik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5630" y="2964601"/>
              <a:ext cx="239757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5" name="Grafik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59678" y="6866264"/>
              <a:ext cx="5219797" cy="7837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6" name="Grafik 2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87021" y="6887462"/>
              <a:ext cx="5205679" cy="7816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7" name="Grafik 3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" y="6887462"/>
              <a:ext cx="5205679" cy="7816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" name="Grafik 3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433" y="6887463"/>
              <a:ext cx="5225300" cy="784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" name="Grafik 3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281" y="6948094"/>
              <a:ext cx="5184920" cy="7785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5" name="Gruppieren 42"/>
          <p:cNvGrpSpPr>
            <a:grpSpLocks/>
          </p:cNvGrpSpPr>
          <p:nvPr/>
        </p:nvGrpSpPr>
        <p:grpSpPr bwMode="auto">
          <a:xfrm>
            <a:off x="15780418" y="15861905"/>
            <a:ext cx="11179936" cy="4494733"/>
            <a:chOff x="-13275806" y="-10706100"/>
            <a:chExt cx="30801806" cy="12382500"/>
          </a:xfrm>
        </p:grpSpPr>
        <p:grpSp>
          <p:nvGrpSpPr>
            <p:cNvPr id="4160" name="Gruppieren 43"/>
            <p:cNvGrpSpPr>
              <a:grpSpLocks/>
            </p:cNvGrpSpPr>
            <p:nvPr/>
          </p:nvGrpSpPr>
          <p:grpSpPr bwMode="auto">
            <a:xfrm>
              <a:off x="-13275806" y="-10706100"/>
              <a:ext cx="30801806" cy="12382500"/>
              <a:chOff x="-13275806" y="-10706100"/>
              <a:chExt cx="30801806" cy="12382500"/>
            </a:xfrm>
          </p:grpSpPr>
          <p:sp>
            <p:nvSpPr>
              <p:cNvPr id="60" name="Nach oben gebogener Pfeil 59"/>
              <p:cNvSpPr/>
              <p:nvPr/>
            </p:nvSpPr>
            <p:spPr>
              <a:xfrm flipV="1">
                <a:off x="-10223056" y="-8793866"/>
                <a:ext cx="2680463" cy="231975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61" name="Nach oben gebogener Pfeil 60"/>
              <p:cNvSpPr/>
              <p:nvPr/>
            </p:nvSpPr>
            <p:spPr>
              <a:xfrm flipV="1">
                <a:off x="-4407549" y="-8801703"/>
                <a:ext cx="2680463" cy="2323677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62" name="Nach oben gebogener Pfeil 61"/>
              <p:cNvSpPr/>
              <p:nvPr/>
            </p:nvSpPr>
            <p:spPr>
              <a:xfrm flipV="1">
                <a:off x="1694028" y="-8801703"/>
                <a:ext cx="2680463" cy="2323677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63" name="Nach oben gebogener Pfeil 62"/>
              <p:cNvSpPr/>
              <p:nvPr/>
            </p:nvSpPr>
            <p:spPr>
              <a:xfrm flipV="1">
                <a:off x="7642774" y="-8801703"/>
                <a:ext cx="2680463" cy="2323677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64" name="Nach oben gebogener Pfeil 63"/>
              <p:cNvSpPr/>
              <p:nvPr/>
            </p:nvSpPr>
            <p:spPr>
              <a:xfrm flipV="1">
                <a:off x="13673816" y="-8801703"/>
                <a:ext cx="2680463" cy="2323677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81" name="Textfeld 64"/>
              <p:cNvSpPr txBox="1">
                <a:spLocks noChangeArrowheads="1"/>
              </p:cNvSpPr>
              <p:nvPr/>
            </p:nvSpPr>
            <p:spPr bwMode="auto">
              <a:xfrm rot="-5400000">
                <a:off x="-13942147" y="-9270916"/>
                <a:ext cx="2624230" cy="129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de-DE" sz="2800" b="1"/>
                  <a:t>Input</a:t>
                </a:r>
                <a:endParaRPr lang="en-US" altLang="de-DE" sz="6000" b="1"/>
              </a:p>
            </p:txBody>
          </p:sp>
          <p:sp>
            <p:nvSpPr>
              <p:cNvPr id="4182" name="Textfeld 65"/>
              <p:cNvSpPr txBox="1">
                <a:spLocks noChangeArrowheads="1"/>
              </p:cNvSpPr>
              <p:nvPr/>
            </p:nvSpPr>
            <p:spPr bwMode="auto">
              <a:xfrm rot="-5400000">
                <a:off x="-15647584" y="-3188551"/>
                <a:ext cx="6035094" cy="129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de-DE" sz="2800" b="1"/>
                  <a:t>Reenactment</a:t>
                </a:r>
                <a:endParaRPr lang="en-US" altLang="de-DE" sz="6000" b="1"/>
              </a:p>
            </p:txBody>
          </p:sp>
          <p:sp>
            <p:nvSpPr>
              <p:cNvPr id="67" name="Rechteck 66"/>
              <p:cNvSpPr/>
              <p:nvPr/>
            </p:nvSpPr>
            <p:spPr>
              <a:xfrm>
                <a:off x="-13244456" y="-10706100"/>
                <a:ext cx="30770456" cy="123825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pic>
          <p:nvPicPr>
            <p:cNvPr id="4161" name="Grafik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59678" y="-10425145"/>
              <a:ext cx="239124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2" name="Grafik 4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1182" y="-10425145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3" name="Grafik 4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59678" y="-6441651"/>
              <a:ext cx="5198497" cy="779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4" name="Grafik 4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76706" y="-10425145"/>
              <a:ext cx="239124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5" name="Grafik 4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81343" y="-10425145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6" name="Grafik 4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79839" y="-6441651"/>
              <a:ext cx="5198497" cy="779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7" name="Grafik 5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441651"/>
              <a:ext cx="5198497" cy="779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8" name="Grafik 5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839" y="-6441651"/>
              <a:ext cx="5181954" cy="777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9" name="Grafik 5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3135" y="-6441652"/>
              <a:ext cx="5190116" cy="778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0" name="Grafik 5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" y="-10425145"/>
              <a:ext cx="239124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1" name="Grafik 5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496" y="-10425145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2" name="Grafik 5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839" y="-10425145"/>
              <a:ext cx="239124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3" name="Grafik 5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1792" y="-10425145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4" name="Grafik 5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3135" y="-10425145"/>
              <a:ext cx="239124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5" name="Grafik 5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5841" y="-10425145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6" name="Gruppieren 102"/>
          <p:cNvGrpSpPr>
            <a:grpSpLocks/>
          </p:cNvGrpSpPr>
          <p:nvPr/>
        </p:nvGrpSpPr>
        <p:grpSpPr bwMode="auto">
          <a:xfrm>
            <a:off x="30058551" y="15861905"/>
            <a:ext cx="11181359" cy="4494733"/>
            <a:chOff x="34582428" y="-8329222"/>
            <a:chExt cx="30801806" cy="12382500"/>
          </a:xfrm>
        </p:grpSpPr>
        <p:grpSp>
          <p:nvGrpSpPr>
            <p:cNvPr id="4128" name="Gruppieren 103"/>
            <p:cNvGrpSpPr>
              <a:grpSpLocks/>
            </p:cNvGrpSpPr>
            <p:nvPr/>
          </p:nvGrpSpPr>
          <p:grpSpPr bwMode="auto">
            <a:xfrm>
              <a:off x="34582428" y="-8329222"/>
              <a:ext cx="30801806" cy="12382500"/>
              <a:chOff x="-13275806" y="-10706100"/>
              <a:chExt cx="30801806" cy="12382500"/>
            </a:xfrm>
          </p:grpSpPr>
          <p:sp>
            <p:nvSpPr>
              <p:cNvPr id="128" name="Nach oben gebogener Pfeil 127"/>
              <p:cNvSpPr/>
              <p:nvPr/>
            </p:nvSpPr>
            <p:spPr>
              <a:xfrm flipV="1">
                <a:off x="-10223445" y="-8812093"/>
                <a:ext cx="2680120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29" name="Nach oben gebogener Pfeil 128"/>
              <p:cNvSpPr/>
              <p:nvPr/>
            </p:nvSpPr>
            <p:spPr>
              <a:xfrm flipV="1">
                <a:off x="-4408677" y="-8814823"/>
                <a:ext cx="2680120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30" name="Nach oben gebogener Pfeil 129"/>
              <p:cNvSpPr/>
              <p:nvPr/>
            </p:nvSpPr>
            <p:spPr>
              <a:xfrm flipV="1">
                <a:off x="1692124" y="-8827945"/>
                <a:ext cx="2684040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31" name="Nach oben gebogener Pfeil 130"/>
              <p:cNvSpPr/>
              <p:nvPr/>
            </p:nvSpPr>
            <p:spPr>
              <a:xfrm flipV="1">
                <a:off x="7644031" y="-8814823"/>
                <a:ext cx="2680120" cy="232367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32" name="Nach oben gebogener Pfeil 131"/>
              <p:cNvSpPr/>
              <p:nvPr/>
            </p:nvSpPr>
            <p:spPr>
              <a:xfrm flipV="1">
                <a:off x="13674303" y="-8814834"/>
                <a:ext cx="2680120" cy="2319759"/>
              </a:xfrm>
              <a:prstGeom prst="bentUpArrow">
                <a:avLst>
                  <a:gd name="adj1" fmla="val 14618"/>
                  <a:gd name="adj2" fmla="val 15360"/>
                  <a:gd name="adj3" fmla="val 10169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57" name="Textfeld 132"/>
              <p:cNvSpPr txBox="1">
                <a:spLocks noChangeArrowheads="1"/>
              </p:cNvSpPr>
              <p:nvPr/>
            </p:nvSpPr>
            <p:spPr bwMode="auto">
              <a:xfrm rot="-5400000">
                <a:off x="-13942147" y="-9270916"/>
                <a:ext cx="2624230" cy="129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de-DE" sz="2800" b="1"/>
                  <a:t>Input</a:t>
                </a:r>
                <a:endParaRPr lang="en-US" altLang="de-DE" sz="6000" b="1"/>
              </a:p>
            </p:txBody>
          </p:sp>
          <p:sp>
            <p:nvSpPr>
              <p:cNvPr id="4158" name="Textfeld 133"/>
              <p:cNvSpPr txBox="1">
                <a:spLocks noChangeArrowheads="1"/>
              </p:cNvSpPr>
              <p:nvPr/>
            </p:nvSpPr>
            <p:spPr bwMode="auto">
              <a:xfrm rot="-5400000">
                <a:off x="-15647584" y="-3188551"/>
                <a:ext cx="6035094" cy="129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de-DE" sz="2800" b="1"/>
                  <a:t>Reenactment</a:t>
                </a:r>
                <a:endParaRPr lang="en-US" altLang="de-DE" sz="6000" b="1"/>
              </a:p>
            </p:txBody>
          </p:sp>
          <p:sp>
            <p:nvSpPr>
              <p:cNvPr id="135" name="Rechteck 134"/>
              <p:cNvSpPr/>
              <p:nvPr/>
            </p:nvSpPr>
            <p:spPr>
              <a:xfrm>
                <a:off x="-13244460" y="-10706100"/>
                <a:ext cx="30770460" cy="123825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4129" name="Gruppieren 104"/>
            <p:cNvGrpSpPr>
              <a:grpSpLocks/>
            </p:cNvGrpSpPr>
            <p:nvPr/>
          </p:nvGrpSpPr>
          <p:grpSpPr bwMode="auto">
            <a:xfrm>
              <a:off x="35886098" y="-8062522"/>
              <a:ext cx="5210955" cy="11815911"/>
              <a:chOff x="-7900137" y="-14400000"/>
              <a:chExt cx="5210955" cy="11815911"/>
            </a:xfrm>
          </p:grpSpPr>
          <p:grpSp>
            <p:nvGrpSpPr>
              <p:cNvPr id="4148" name="Gruppieren 123"/>
              <p:cNvGrpSpPr>
                <a:grpSpLocks/>
              </p:cNvGrpSpPr>
              <p:nvPr/>
            </p:nvGrpSpPr>
            <p:grpSpPr bwMode="auto">
              <a:xfrm>
                <a:off x="-7900137" y="-14400000"/>
                <a:ext cx="5210955" cy="3600000"/>
                <a:chOff x="-7900137" y="-14400000"/>
                <a:chExt cx="5210955" cy="3600000"/>
              </a:xfrm>
            </p:grpSpPr>
            <p:pic>
              <p:nvPicPr>
                <p:cNvPr id="4150" name="Grafik 125"/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900137" y="-14400000"/>
                  <a:ext cx="2400001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51" name="Grafik 126"/>
                <p:cNvPicPr>
                  <a:picLocks noChangeAspect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084284" y="-14400000"/>
                  <a:ext cx="2395102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49" name="Grafik 124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900137" y="-10416506"/>
                <a:ext cx="5210955" cy="7832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30" name="Gruppieren 105"/>
            <p:cNvGrpSpPr>
              <a:grpSpLocks/>
            </p:cNvGrpSpPr>
            <p:nvPr/>
          </p:nvGrpSpPr>
          <p:grpSpPr bwMode="auto">
            <a:xfrm>
              <a:off x="41868574" y="-8062522"/>
              <a:ext cx="5210955" cy="11815911"/>
              <a:chOff x="-965937" y="-14400000"/>
              <a:chExt cx="5210955" cy="11815911"/>
            </a:xfrm>
          </p:grpSpPr>
          <p:grpSp>
            <p:nvGrpSpPr>
              <p:cNvPr id="4144" name="Gruppieren 119"/>
              <p:cNvGrpSpPr>
                <a:grpSpLocks/>
              </p:cNvGrpSpPr>
              <p:nvPr/>
            </p:nvGrpSpPr>
            <p:grpSpPr bwMode="auto">
              <a:xfrm>
                <a:off x="-965937" y="-14400000"/>
                <a:ext cx="5210955" cy="3600000"/>
                <a:chOff x="-7900137" y="-10108291"/>
                <a:chExt cx="5210955" cy="3600000"/>
              </a:xfrm>
            </p:grpSpPr>
            <p:pic>
              <p:nvPicPr>
                <p:cNvPr id="4146" name="Grafik 121"/>
                <p:cNvPicPr>
                  <a:picLocks noChangeAspect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900137" y="-10108291"/>
                  <a:ext cx="2400001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47" name="Grafik 122"/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084284" y="-10108291"/>
                  <a:ext cx="2395102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45" name="Grafik 120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65937" y="-10416506"/>
                <a:ext cx="5210955" cy="7832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31" name="Gruppieren 106"/>
            <p:cNvGrpSpPr>
              <a:grpSpLocks/>
            </p:cNvGrpSpPr>
            <p:nvPr/>
          </p:nvGrpSpPr>
          <p:grpSpPr bwMode="auto">
            <a:xfrm>
              <a:off x="53833526" y="-8062522"/>
              <a:ext cx="5210955" cy="11815911"/>
              <a:chOff x="17398263" y="-14400000"/>
              <a:chExt cx="5210955" cy="11815911"/>
            </a:xfrm>
          </p:grpSpPr>
          <p:grpSp>
            <p:nvGrpSpPr>
              <p:cNvPr id="4140" name="Gruppieren 115"/>
              <p:cNvGrpSpPr>
                <a:grpSpLocks/>
              </p:cNvGrpSpPr>
              <p:nvPr/>
            </p:nvGrpSpPr>
            <p:grpSpPr bwMode="auto">
              <a:xfrm>
                <a:off x="17398263" y="-14400000"/>
                <a:ext cx="5210955" cy="3600000"/>
                <a:chOff x="-7900137" y="2766836"/>
                <a:chExt cx="5210955" cy="3600000"/>
              </a:xfrm>
            </p:grpSpPr>
            <p:pic>
              <p:nvPicPr>
                <p:cNvPr id="4142" name="Grafik 117"/>
                <p:cNvPicPr>
                  <a:picLocks noChangeAspect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900137" y="2766836"/>
                  <a:ext cx="2400001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43" name="Grafik 118"/>
                <p:cNvPicPr>
                  <a:picLocks noChangeAspect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084284" y="2766836"/>
                  <a:ext cx="2395102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41" name="Grafik 116"/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98263" y="-10416506"/>
                <a:ext cx="5210955" cy="7832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32" name="Gruppieren 107"/>
            <p:cNvGrpSpPr>
              <a:grpSpLocks/>
            </p:cNvGrpSpPr>
            <p:nvPr/>
          </p:nvGrpSpPr>
          <p:grpSpPr bwMode="auto">
            <a:xfrm>
              <a:off x="59780530" y="-8062522"/>
              <a:ext cx="5210955" cy="11815911"/>
              <a:chOff x="23509711" y="-14400000"/>
              <a:chExt cx="5210955" cy="11815911"/>
            </a:xfrm>
          </p:grpSpPr>
          <p:grpSp>
            <p:nvGrpSpPr>
              <p:cNvPr id="4136" name="Gruppieren 111"/>
              <p:cNvGrpSpPr>
                <a:grpSpLocks/>
              </p:cNvGrpSpPr>
              <p:nvPr/>
            </p:nvGrpSpPr>
            <p:grpSpPr bwMode="auto">
              <a:xfrm>
                <a:off x="23509711" y="-14400000"/>
                <a:ext cx="5210955" cy="3600000"/>
                <a:chOff x="-7900137" y="7058545"/>
                <a:chExt cx="5210955" cy="3600000"/>
              </a:xfrm>
            </p:grpSpPr>
            <p:pic>
              <p:nvPicPr>
                <p:cNvPr id="4138" name="Grafik 113"/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900137" y="7058545"/>
                  <a:ext cx="2400001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39" name="Grafik 114"/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084284" y="7058545"/>
                  <a:ext cx="2395102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37" name="Grafik 112"/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9711" y="-10416506"/>
                <a:ext cx="5210955" cy="7832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33" name="Grafik 108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5578" y="-4082110"/>
              <a:ext cx="5216294" cy="783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4" name="Grafik 109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4449" y="-8048266"/>
              <a:ext cx="2397556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5" name="Grafik 11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1050" y="-8048266"/>
              <a:ext cx="240000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Gerader Verbinder 5"/>
          <p:cNvCxnSpPr/>
          <p:nvPr/>
        </p:nvCxnSpPr>
        <p:spPr>
          <a:xfrm>
            <a:off x="373063" y="15240000"/>
            <a:ext cx="420068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10" name="Grafik 1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666" y="12595225"/>
            <a:ext cx="54610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Grafik 12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157" y="11403053"/>
            <a:ext cx="3251554" cy="169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Grafik 182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28" y="7072036"/>
            <a:ext cx="10274231" cy="130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16" name="Gruppieren 184"/>
          <p:cNvGrpSpPr>
            <a:grpSpLocks/>
          </p:cNvGrpSpPr>
          <p:nvPr/>
        </p:nvGrpSpPr>
        <p:grpSpPr bwMode="auto">
          <a:xfrm>
            <a:off x="22994234" y="8976520"/>
            <a:ext cx="4742566" cy="2148680"/>
            <a:chOff x="838198" y="1515977"/>
            <a:chExt cx="10515602" cy="4764967"/>
          </a:xfrm>
        </p:grpSpPr>
        <p:pic>
          <p:nvPicPr>
            <p:cNvPr id="4121" name="Grafik 185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515978"/>
              <a:ext cx="4419600" cy="4764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" name="Rechteck 186"/>
            <p:cNvSpPr/>
            <p:nvPr/>
          </p:nvSpPr>
          <p:spPr>
            <a:xfrm>
              <a:off x="838198" y="1515977"/>
              <a:ext cx="556313" cy="347226"/>
            </a:xfrm>
            <a:prstGeom prst="rect">
              <a:avLst/>
            </a:prstGeom>
            <a:noFill/>
            <a:ln w="285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4123" name="Gruppieren 187"/>
            <p:cNvGrpSpPr>
              <a:grpSpLocks/>
            </p:cNvGrpSpPr>
            <p:nvPr/>
          </p:nvGrpSpPr>
          <p:grpSpPr bwMode="auto">
            <a:xfrm>
              <a:off x="6485846" y="2260387"/>
              <a:ext cx="4867954" cy="3048425"/>
              <a:chOff x="6485846" y="2374687"/>
              <a:chExt cx="4867954" cy="3048425"/>
            </a:xfrm>
          </p:grpSpPr>
          <p:pic>
            <p:nvPicPr>
              <p:cNvPr id="4126" name="Grafik 190"/>
              <p:cNvPicPr>
                <a:picLocks noChangeAspect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5846" y="2374687"/>
                <a:ext cx="4867954" cy="3048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2" name="Rechteck 191"/>
              <p:cNvSpPr/>
              <p:nvPr/>
            </p:nvSpPr>
            <p:spPr>
              <a:xfrm>
                <a:off x="6485000" y="2374935"/>
                <a:ext cx="4868800" cy="3049745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89" name="Gerader Verbinder 188"/>
            <p:cNvCxnSpPr/>
            <p:nvPr/>
          </p:nvCxnSpPr>
          <p:spPr>
            <a:xfrm>
              <a:off x="1394511" y="1515977"/>
              <a:ext cx="9959289" cy="740472"/>
            </a:xfrm>
            <a:prstGeom prst="line">
              <a:avLst/>
            </a:prstGeom>
            <a:ln w="28575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r Verbinder 189"/>
            <p:cNvCxnSpPr/>
            <p:nvPr/>
          </p:nvCxnSpPr>
          <p:spPr>
            <a:xfrm>
              <a:off x="838198" y="1863203"/>
              <a:ext cx="5646803" cy="3447176"/>
            </a:xfrm>
            <a:prstGeom prst="line">
              <a:avLst/>
            </a:prstGeom>
            <a:ln w="28575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7" name="Gruppieren 14343"/>
          <p:cNvGrpSpPr>
            <a:grpSpLocks/>
          </p:cNvGrpSpPr>
          <p:nvPr/>
        </p:nvGrpSpPr>
        <p:grpSpPr bwMode="auto">
          <a:xfrm>
            <a:off x="36448073" y="4996996"/>
            <a:ext cx="3002264" cy="1846252"/>
            <a:chOff x="29337000" y="4419600"/>
            <a:chExt cx="4720785" cy="2902006"/>
          </a:xfrm>
        </p:grpSpPr>
        <p:pic>
          <p:nvPicPr>
            <p:cNvPr id="4119" name="Grafik 7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7000" y="4419600"/>
              <a:ext cx="4720784" cy="290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Rechteck 14339"/>
            <p:cNvSpPr/>
            <p:nvPr/>
          </p:nvSpPr>
          <p:spPr>
            <a:xfrm>
              <a:off x="29337000" y="4419600"/>
              <a:ext cx="4720785" cy="29020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30334247" y="4983203"/>
            <a:ext cx="4733205" cy="4236997"/>
            <a:chOff x="36277045" y="3588323"/>
            <a:chExt cx="5403850" cy="4837334"/>
          </a:xfrm>
        </p:grpSpPr>
        <p:pic>
          <p:nvPicPr>
            <p:cNvPr id="4108" name="Grafik 6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7045" y="3588323"/>
              <a:ext cx="540385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36277045" y="3588323"/>
              <a:ext cx="5403850" cy="48373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6433559" y="7044756"/>
            <a:ext cx="3015740" cy="2164127"/>
            <a:chOff x="36812800" y="7704932"/>
            <a:chExt cx="3779070" cy="2711901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2800" y="7704932"/>
              <a:ext cx="3779070" cy="2711901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36812800" y="7704932"/>
              <a:ext cx="3779070" cy="27119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uppieren 145"/>
          <p:cNvGrpSpPr/>
          <p:nvPr/>
        </p:nvGrpSpPr>
        <p:grpSpPr>
          <a:xfrm>
            <a:off x="6804123" y="3281645"/>
            <a:ext cx="2993880" cy="3056344"/>
            <a:chOff x="2364268" y="-1683512"/>
            <a:chExt cx="7812855" cy="7975860"/>
          </a:xfrm>
        </p:grpSpPr>
        <p:pic>
          <p:nvPicPr>
            <p:cNvPr id="147" name="Grafik 146"/>
            <p:cNvPicPr>
              <a:picLocks noChangeAspect="1"/>
            </p:cNvPicPr>
            <p:nvPr/>
          </p:nvPicPr>
          <p:blipFill>
            <a:blip r:embed="rId5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23253" y="-1683512"/>
              <a:ext cx="1721128" cy="2687703"/>
            </a:xfrm>
            <a:prstGeom prst="rect">
              <a:avLst/>
            </a:prstGeom>
          </p:spPr>
        </p:pic>
        <p:pic>
          <p:nvPicPr>
            <p:cNvPr id="148" name="Grafik 147"/>
            <p:cNvPicPr>
              <a:picLocks noChangeAspect="1"/>
            </p:cNvPicPr>
            <p:nvPr/>
          </p:nvPicPr>
          <p:blipFill>
            <a:blip r:embed="rId5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12117" y="1996925"/>
              <a:ext cx="1665006" cy="2400850"/>
            </a:xfrm>
            <a:prstGeom prst="rect">
              <a:avLst/>
            </a:prstGeom>
          </p:spPr>
        </p:pic>
        <p:pic>
          <p:nvPicPr>
            <p:cNvPr id="149" name="Grafik 148"/>
            <p:cNvPicPr>
              <a:picLocks noChangeAspect="1"/>
            </p:cNvPicPr>
            <p:nvPr/>
          </p:nvPicPr>
          <p:blipFill>
            <a:blip r:embed="rId6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4268" y="3725467"/>
              <a:ext cx="1939307" cy="2566881"/>
            </a:xfrm>
            <a:prstGeom prst="rect">
              <a:avLst/>
            </a:prstGeom>
          </p:spPr>
        </p:pic>
        <p:cxnSp>
          <p:nvCxnSpPr>
            <p:cNvPr id="150" name="Gerade Verbindung mit Pfeil 149"/>
            <p:cNvCxnSpPr/>
            <p:nvPr/>
          </p:nvCxnSpPr>
          <p:spPr>
            <a:xfrm>
              <a:off x="5733442" y="3216058"/>
              <a:ext cx="2760512" cy="0"/>
            </a:xfrm>
            <a:prstGeom prst="straightConnector1">
              <a:avLst/>
            </a:prstGeom>
            <a:ln w="63500" cap="flat" cmpd="sng">
              <a:solidFill>
                <a:schemeClr val="tx1">
                  <a:lumMod val="50000"/>
                  <a:lumOff val="50000"/>
                  <a:alpha val="8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mit Pfeil 150"/>
            <p:cNvCxnSpPr/>
            <p:nvPr/>
          </p:nvCxnSpPr>
          <p:spPr>
            <a:xfrm flipH="1">
              <a:off x="4108846" y="3216058"/>
              <a:ext cx="1624593" cy="1624593"/>
            </a:xfrm>
            <a:prstGeom prst="straightConnector1">
              <a:avLst/>
            </a:prstGeom>
            <a:ln w="63500" cap="flat" cmpd="sng">
              <a:solidFill>
                <a:schemeClr val="tx1">
                  <a:lumMod val="50000"/>
                  <a:lumOff val="50000"/>
                  <a:alpha val="8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mit Pfeil 151"/>
            <p:cNvCxnSpPr/>
            <p:nvPr/>
          </p:nvCxnSpPr>
          <p:spPr>
            <a:xfrm flipV="1">
              <a:off x="5733442" y="429477"/>
              <a:ext cx="0" cy="2786581"/>
            </a:xfrm>
            <a:prstGeom prst="straightConnector1">
              <a:avLst/>
            </a:prstGeom>
            <a:ln w="63500" cap="flat" cmpd="sng">
              <a:solidFill>
                <a:schemeClr val="tx1">
                  <a:lumMod val="50000"/>
                  <a:lumOff val="50000"/>
                  <a:alpha val="8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feld 152"/>
                <p:cNvSpPr txBox="1"/>
                <p:nvPr/>
              </p:nvSpPr>
              <p:spPr>
                <a:xfrm>
                  <a:off x="5330190" y="857070"/>
                  <a:ext cx="886842" cy="11244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3" name="Textfeld 1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190" y="857070"/>
                  <a:ext cx="886842" cy="1124446"/>
                </a:xfrm>
                <a:prstGeom prst="rect">
                  <a:avLst/>
                </a:prstGeom>
                <a:blipFill rotWithShape="0"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feld 153"/>
                <p:cNvSpPr txBox="1"/>
                <p:nvPr/>
              </p:nvSpPr>
              <p:spPr>
                <a:xfrm>
                  <a:off x="6904032" y="2589862"/>
                  <a:ext cx="895208" cy="11244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4" name="Textfeld 1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4032" y="2589862"/>
                  <a:ext cx="895208" cy="1124446"/>
                </a:xfrm>
                <a:prstGeom prst="rect">
                  <a:avLst/>
                </a:prstGeom>
                <a:blipFill rotWithShape="0">
                  <a:blip r:embed="rId6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feld 154"/>
                <p:cNvSpPr txBox="1"/>
                <p:nvPr/>
              </p:nvSpPr>
              <p:spPr>
                <a:xfrm>
                  <a:off x="4460520" y="3457891"/>
                  <a:ext cx="803178" cy="11244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5" name="Textfeld 1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0520" y="3457891"/>
                  <a:ext cx="803178" cy="1124446"/>
                </a:xfrm>
                <a:prstGeom prst="rect">
                  <a:avLst/>
                </a:prstGeom>
                <a:blipFill rotWithShape="0">
                  <a:blip r:embed="rId6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6" name="Grafik 155"/>
            <p:cNvPicPr>
              <a:picLocks noChangeAspect="1"/>
            </p:cNvPicPr>
            <p:nvPr/>
          </p:nvPicPr>
          <p:blipFill>
            <a:blip r:embed="rId6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8045" y="2015634"/>
              <a:ext cx="1795960" cy="2363433"/>
            </a:xfrm>
            <a:prstGeom prst="rect">
              <a:avLst/>
            </a:prstGeom>
          </p:spPr>
        </p:pic>
      </p:grpSp>
      <p:grpSp>
        <p:nvGrpSpPr>
          <p:cNvPr id="24" name="Gruppieren 23"/>
          <p:cNvGrpSpPr/>
          <p:nvPr/>
        </p:nvGrpSpPr>
        <p:grpSpPr>
          <a:xfrm>
            <a:off x="30052684" y="10828151"/>
            <a:ext cx="2354405" cy="1524000"/>
            <a:chOff x="30356018" y="10820400"/>
            <a:chExt cx="2354405" cy="1524000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30356018" y="10820400"/>
              <a:ext cx="2354405" cy="1506666"/>
              <a:chOff x="30335874" y="10622271"/>
              <a:chExt cx="4652963" cy="2977593"/>
            </a:xfrm>
          </p:grpSpPr>
          <p:pic>
            <p:nvPicPr>
              <p:cNvPr id="4111" name="Grafik 11"/>
              <p:cNvPicPr>
                <a:picLocks noChangeAspect="1"/>
              </p:cNvPicPr>
              <p:nvPr/>
            </p:nvPicPr>
            <p:blipFill rotWithShape="1"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11"/>
              <a:stretch/>
            </p:blipFill>
            <p:spPr bwMode="auto">
              <a:xfrm>
                <a:off x="30335874" y="10637589"/>
                <a:ext cx="4652963" cy="2695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hteck 12"/>
              <p:cNvSpPr/>
              <p:nvPr/>
            </p:nvSpPr>
            <p:spPr>
              <a:xfrm>
                <a:off x="30335874" y="10622271"/>
                <a:ext cx="4652963" cy="29775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30356018" y="12128956"/>
              <a:ext cx="23337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Input        </a:t>
              </a:r>
              <a:r>
                <a:rPr lang="en-US" sz="800" dirty="0" err="1" smtClean="0"/>
                <a:t>Thies</a:t>
              </a:r>
              <a:r>
                <a:rPr lang="en-US" sz="800" dirty="0" smtClean="0"/>
                <a:t> et al. 2015                 Ours</a:t>
              </a:r>
              <a:endParaRPr lang="en-US" sz="800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2626538" y="10820402"/>
            <a:ext cx="3568462" cy="1527638"/>
            <a:chOff x="32766000" y="10820402"/>
            <a:chExt cx="3568462" cy="1527638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32766000" y="10820402"/>
              <a:ext cx="3568462" cy="1506667"/>
              <a:chOff x="36407895" y="10297516"/>
              <a:chExt cx="5510195" cy="2326499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361"/>
              <a:stretch/>
            </p:blipFill>
            <p:spPr>
              <a:xfrm>
                <a:off x="36407895" y="10297516"/>
                <a:ext cx="5510195" cy="2117938"/>
              </a:xfrm>
              <a:prstGeom prst="rect">
                <a:avLst/>
              </a:prstGeom>
            </p:spPr>
          </p:pic>
          <p:sp>
            <p:nvSpPr>
              <p:cNvPr id="9" name="Rechteck 8"/>
              <p:cNvSpPr/>
              <p:nvPr/>
            </p:nvSpPr>
            <p:spPr>
              <a:xfrm>
                <a:off x="36407895" y="10297517"/>
                <a:ext cx="5503693" cy="2326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extfeld 162"/>
            <p:cNvSpPr txBox="1"/>
            <p:nvPr/>
          </p:nvSpPr>
          <p:spPr>
            <a:xfrm>
              <a:off x="33102264" y="12132596"/>
              <a:ext cx="30165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Input                        </a:t>
              </a:r>
              <a:r>
                <a:rPr lang="en-US" sz="800" dirty="0" err="1" smtClean="0"/>
                <a:t>Garrido</a:t>
              </a:r>
              <a:r>
                <a:rPr lang="en-US" sz="800" dirty="0" smtClean="0"/>
                <a:t> et al. 2014                         Ours</a:t>
              </a:r>
              <a:endParaRPr lang="en-US" sz="800" dirty="0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6448072" y="10824910"/>
            <a:ext cx="4988853" cy="1519070"/>
            <a:chOff x="36448072" y="10824910"/>
            <a:chExt cx="4988853" cy="1519070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36448072" y="10824910"/>
              <a:ext cx="4988853" cy="1509909"/>
              <a:chOff x="35936238" y="12566746"/>
              <a:chExt cx="6115050" cy="1850760"/>
            </a:xfrm>
          </p:grpSpPr>
          <p:pic>
            <p:nvPicPr>
              <p:cNvPr id="4109" name="Grafik 8"/>
              <p:cNvPicPr>
                <a:picLocks noChangeAspect="1"/>
              </p:cNvPicPr>
              <p:nvPr/>
            </p:nvPicPr>
            <p:blipFill rotWithShape="1"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727"/>
              <a:stretch/>
            </p:blipFill>
            <p:spPr bwMode="auto">
              <a:xfrm>
                <a:off x="35936238" y="12566747"/>
                <a:ext cx="6115050" cy="167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hteck 10"/>
              <p:cNvSpPr/>
              <p:nvPr/>
            </p:nvSpPr>
            <p:spPr>
              <a:xfrm>
                <a:off x="35936238" y="12566746"/>
                <a:ext cx="6115050" cy="18507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Textfeld 165"/>
            <p:cNvSpPr txBox="1"/>
            <p:nvPr/>
          </p:nvSpPr>
          <p:spPr>
            <a:xfrm>
              <a:off x="37231824" y="12128536"/>
              <a:ext cx="42051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Input                                      Dale et al. 2011      </a:t>
              </a:r>
              <a:r>
                <a:rPr lang="en-US" sz="800" dirty="0" err="1" smtClean="0"/>
                <a:t>Garrido</a:t>
              </a:r>
              <a:r>
                <a:rPr lang="en-US" sz="800" dirty="0" smtClean="0"/>
                <a:t> et al. 2014                 Ours</a:t>
              </a:r>
              <a:endParaRPr lang="en-US" sz="800" dirty="0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5738576" y="5474176"/>
            <a:ext cx="11284460" cy="2794674"/>
            <a:chOff x="15738576" y="5474176"/>
            <a:chExt cx="11284460" cy="279467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15827137" y="5474176"/>
              <a:ext cx="11165483" cy="2794674"/>
              <a:chOff x="15885384" y="4807490"/>
              <a:chExt cx="11165483" cy="2794674"/>
            </a:xfrm>
          </p:grpSpPr>
          <p:sp>
            <p:nvSpPr>
              <p:cNvPr id="168" name="Pfeil nach unten 167"/>
              <p:cNvSpPr/>
              <p:nvPr/>
            </p:nvSpPr>
            <p:spPr>
              <a:xfrm rot="16200000">
                <a:off x="18420429" y="5913566"/>
                <a:ext cx="607330" cy="682672"/>
              </a:xfrm>
              <a:prstGeom prst="downArrow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Legende mit Pfeil nach rechts 168"/>
              <p:cNvSpPr/>
              <p:nvPr/>
            </p:nvSpPr>
            <p:spPr>
              <a:xfrm>
                <a:off x="19065430" y="5673622"/>
                <a:ext cx="5962019" cy="1152986"/>
              </a:xfrm>
              <a:prstGeom prst="rightArrowCallout">
                <a:avLst>
                  <a:gd name="adj1" fmla="val 26653"/>
                  <a:gd name="adj2" fmla="val 25000"/>
                  <a:gd name="adj3" fmla="val 25000"/>
                  <a:gd name="adj4" fmla="val 86225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0" name="Gruppieren 169"/>
              <p:cNvGrpSpPr/>
              <p:nvPr/>
            </p:nvGrpSpPr>
            <p:grpSpPr>
              <a:xfrm>
                <a:off x="15885384" y="4807490"/>
                <a:ext cx="2545824" cy="2794674"/>
                <a:chOff x="305848" y="157004"/>
                <a:chExt cx="4266153" cy="4683162"/>
              </a:xfrm>
            </p:grpSpPr>
            <p:sp>
              <p:nvSpPr>
                <p:cNvPr id="171" name="Rechteck 170"/>
                <p:cNvSpPr/>
                <p:nvPr/>
              </p:nvSpPr>
              <p:spPr>
                <a:xfrm>
                  <a:off x="305848" y="157004"/>
                  <a:ext cx="4266153" cy="4683162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72" name="Grafik 171"/>
                <p:cNvPicPr>
                  <a:picLocks noChangeAspect="1"/>
                </p:cNvPicPr>
                <p:nvPr/>
              </p:nvPicPr>
              <p:blipFill>
                <a:blip r:embed="rId68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2765309" y="423406"/>
                  <a:ext cx="1657581" cy="1971950"/>
                </a:xfrm>
                <a:prstGeom prst="rect">
                  <a:avLst/>
                </a:prstGeom>
              </p:spPr>
            </p:pic>
            <p:pic>
              <p:nvPicPr>
                <p:cNvPr id="173" name="Grafik 172"/>
                <p:cNvPicPr>
                  <a:picLocks noChangeAspect="1"/>
                </p:cNvPicPr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83481" y="172243"/>
                  <a:ext cx="1724267" cy="2124371"/>
                </a:xfrm>
                <a:prstGeom prst="rect">
                  <a:avLst/>
                </a:prstGeom>
              </p:spPr>
            </p:pic>
            <p:pic>
              <p:nvPicPr>
                <p:cNvPr id="174" name="Grafik 173"/>
                <p:cNvPicPr>
                  <a:picLocks noChangeAspect="1"/>
                </p:cNvPicPr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80701" y="2380116"/>
                  <a:ext cx="1719427" cy="2444810"/>
                </a:xfrm>
                <a:prstGeom prst="rect">
                  <a:avLst/>
                </a:prstGeom>
              </p:spPr>
            </p:pic>
            <p:pic>
              <p:nvPicPr>
                <p:cNvPr id="175" name="Grafik 174"/>
                <p:cNvPicPr>
                  <a:picLocks noChangeAspect="1"/>
                </p:cNvPicPr>
                <p:nvPr/>
              </p:nvPicPr>
              <p:blipFill>
                <a:blip r:embed="rId71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2833508" y="2633510"/>
                  <a:ext cx="1589382" cy="1968501"/>
                </a:xfrm>
                <a:prstGeom prst="rect">
                  <a:avLst/>
                </a:prstGeom>
              </p:spPr>
            </p:pic>
          </p:grpSp>
          <p:grpSp>
            <p:nvGrpSpPr>
              <p:cNvPr id="176" name="Gruppieren 175"/>
              <p:cNvGrpSpPr/>
              <p:nvPr/>
            </p:nvGrpSpPr>
            <p:grpSpPr>
              <a:xfrm>
                <a:off x="25051844" y="5170501"/>
                <a:ext cx="1999023" cy="2139435"/>
                <a:chOff x="8737435" y="1318448"/>
                <a:chExt cx="2442235" cy="2613777"/>
              </a:xfrm>
            </p:grpSpPr>
            <p:sp>
              <p:nvSpPr>
                <p:cNvPr id="177" name="Rechteck 176"/>
                <p:cNvSpPr/>
                <p:nvPr/>
              </p:nvSpPr>
              <p:spPr>
                <a:xfrm>
                  <a:off x="8737437" y="1338570"/>
                  <a:ext cx="2442233" cy="259365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8" name="Grafik 177"/>
                <p:cNvPicPr>
                  <a:picLocks noChangeAspect="1"/>
                </p:cNvPicPr>
                <p:nvPr/>
              </p:nvPicPr>
              <p:blipFill>
                <a:blip r:embed="rId7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737435" y="1318448"/>
                  <a:ext cx="2044700" cy="2609999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9" name="Textfeld 178"/>
                  <p:cNvSpPr txBox="1"/>
                  <p:nvPr/>
                </p:nvSpPr>
                <p:spPr>
                  <a:xfrm>
                    <a:off x="19174874" y="5673622"/>
                    <a:ext cx="5720384" cy="106240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hr m:val="∑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sup>
                            <m:e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r>
                                        <a:rPr lang="de-DE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de-DE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  <m:sup>
                                          <m:r>
                                            <a:rPr lang="de-DE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de-DE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oMath>
                      </m:oMathPara>
                    </a14:m>
                    <a:endParaRPr lang="de-DE" sz="2400" b="0" dirty="0" smtClean="0"/>
                  </a:p>
                </p:txBody>
              </p:sp>
            </mc:Choice>
            <mc:Fallback xmlns="">
              <p:sp>
                <p:nvSpPr>
                  <p:cNvPr id="179" name="Textfeld 1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74874" y="5673622"/>
                    <a:ext cx="5720384" cy="1062407"/>
                  </a:xfrm>
                  <a:prstGeom prst="rect">
                    <a:avLst/>
                  </a:prstGeom>
                  <a:blipFill rotWithShape="0">
                    <a:blip r:embed="rId7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Textfeld 27"/>
            <p:cNvSpPr txBox="1"/>
            <p:nvPr/>
          </p:nvSpPr>
          <p:spPr>
            <a:xfrm rot="16200000">
              <a:off x="15501973" y="6640680"/>
              <a:ext cx="934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Input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2" name="Textfeld 181"/>
            <p:cNvSpPr txBox="1"/>
            <p:nvPr/>
          </p:nvSpPr>
          <p:spPr>
            <a:xfrm rot="16200000">
              <a:off x="26196528" y="6678504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Output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8" name="Grafik 157"/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0063213" y="4166046"/>
            <a:ext cx="3976077" cy="2292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277</Words>
  <Application>Microsoft Office PowerPoint</Application>
  <PresentationFormat>Custom</PresentationFormat>
  <Paragraphs>78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Arial</vt:lpstr>
      <vt:lpstr>Arial Black</vt:lpstr>
      <vt:lpstr>Calibri</vt:lpstr>
      <vt:lpstr>Cambria Math</vt:lpstr>
      <vt:lpstr>Wingdings</vt:lpstr>
      <vt:lpstr>Office Theme</vt:lpstr>
      <vt:lpstr>Face2Face:  Real-time Face Capture and Reenactment of RGB-Videos              Justus Thies1, Michael Zollhöfer2, Marc Stamminger1, Christian Theobalt2, Matthias Nießner3                                 1University of Erlangen-Nuremberg     2Max-Planck-Institute for Informatics    3Stanford University</vt:lpstr>
    </vt:vector>
  </TitlesOfParts>
  <Company>Univ. of Colorado at Colorado Springs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Admin</cp:lastModifiedBy>
  <cp:revision>83</cp:revision>
  <cp:lastPrinted>2016-06-21T07:38:57Z</cp:lastPrinted>
  <dcterms:created xsi:type="dcterms:W3CDTF">2014-05-29T01:41:03Z</dcterms:created>
  <dcterms:modified xsi:type="dcterms:W3CDTF">2016-07-05T15:29:58Z</dcterms:modified>
</cp:coreProperties>
</file>