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58" r:id="rId5"/>
    <p:sldId id="290" r:id="rId6"/>
    <p:sldId id="291" r:id="rId7"/>
    <p:sldId id="292" r:id="rId8"/>
    <p:sldId id="286" r:id="rId9"/>
    <p:sldId id="283" r:id="rId10"/>
    <p:sldId id="284" r:id="rId11"/>
    <p:sldId id="279" r:id="rId12"/>
    <p:sldId id="280" r:id="rId13"/>
    <p:sldId id="281" r:id="rId14"/>
    <p:sldId id="282" r:id="rId15"/>
    <p:sldId id="295" r:id="rId16"/>
    <p:sldId id="285" r:id="rId17"/>
    <p:sldId id="265" r:id="rId18"/>
    <p:sldId id="266" r:id="rId19"/>
    <p:sldId id="267" r:id="rId20"/>
    <p:sldId id="261" r:id="rId21"/>
    <p:sldId id="270" r:id="rId22"/>
    <p:sldId id="271" r:id="rId23"/>
    <p:sldId id="287" r:id="rId24"/>
    <p:sldId id="305" r:id="rId25"/>
    <p:sldId id="306" r:id="rId26"/>
    <p:sldId id="263" r:id="rId27"/>
    <p:sldId id="303" r:id="rId28"/>
    <p:sldId id="277" r:id="rId29"/>
    <p:sldId id="278" r:id="rId30"/>
    <p:sldId id="297" r:id="rId31"/>
    <p:sldId id="304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65BE108-35B2-4A1B-AC9D-BB050BE699AB}">
          <p14:sldIdLst>
            <p14:sldId id="256"/>
            <p14:sldId id="293"/>
            <p14:sldId id="294"/>
          </p14:sldIdLst>
        </p14:section>
        <p14:section name="Overview" id="{05BE274C-2AC8-45AB-ADDC-943D52C3516C}">
          <p14:sldIdLst>
            <p14:sldId id="258"/>
            <p14:sldId id="290"/>
            <p14:sldId id="291"/>
            <p14:sldId id="292"/>
          </p14:sldIdLst>
        </p14:section>
        <p14:section name="Parametric Face Model" id="{2BA58869-78A6-417E-BD04-786D1412C5D7}">
          <p14:sldIdLst>
            <p14:sldId id="286"/>
            <p14:sldId id="283"/>
            <p14:sldId id="284"/>
            <p14:sldId id="279"/>
            <p14:sldId id="280"/>
            <p14:sldId id="281"/>
            <p14:sldId id="282"/>
            <p14:sldId id="295"/>
          </p14:sldIdLst>
        </p14:section>
        <p14:section name="Face Capture" id="{AEA7C291-706A-4312-A615-583AC43FEB08}">
          <p14:sldIdLst>
            <p14:sldId id="285"/>
            <p14:sldId id="265"/>
            <p14:sldId id="266"/>
            <p14:sldId id="267"/>
            <p14:sldId id="261"/>
            <p14:sldId id="270"/>
            <p14:sldId id="271"/>
          </p14:sldIdLst>
        </p14:section>
        <p14:section name="Reenactment" id="{E729DE9E-ADB6-41D8-8741-358BDCBEB081}">
          <p14:sldIdLst>
            <p14:sldId id="287"/>
            <p14:sldId id="305"/>
            <p14:sldId id="306"/>
            <p14:sldId id="263"/>
            <p14:sldId id="303"/>
            <p14:sldId id="277"/>
          </p14:sldIdLst>
        </p14:section>
        <p14:section name="Results" id="{A53CA00C-E801-46B0-B6C6-59B32C16FC3F}">
          <p14:sldIdLst>
            <p14:sldId id="278"/>
            <p14:sldId id="297"/>
            <p14:sldId id="304"/>
          </p14:sldIdLst>
        </p14:section>
        <p14:section name="Appendix" id="{451858EF-BB2C-4EAF-B900-9C7EBCE10B0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3933" autoAdjust="0"/>
  </p:normalViewPr>
  <p:slideViewPr>
    <p:cSldViewPr snapToGrid="0">
      <p:cViewPr varScale="1">
        <p:scale>
          <a:sx n="103" d="100"/>
          <a:sy n="103" d="100"/>
        </p:scale>
        <p:origin x="120" y="8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36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6311900"/>
            <a:ext cx="12191999" cy="546100"/>
            <a:chOff x="0" y="6311900"/>
            <a:chExt cx="12191999" cy="546100"/>
          </a:xfrm>
        </p:grpSpPr>
        <p:sp>
          <p:nvSpPr>
            <p:cNvPr id="8" name="Rechteck 7"/>
            <p:cNvSpPr/>
            <p:nvPr userDrawn="1"/>
          </p:nvSpPr>
          <p:spPr>
            <a:xfrm>
              <a:off x="9370404" y="6311900"/>
              <a:ext cx="2821595" cy="546100"/>
            </a:xfrm>
            <a:prstGeom prst="rect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Results</a:t>
              </a:r>
              <a:endParaRPr lang="en-US" sz="2400" dirty="0"/>
            </a:p>
          </p:txBody>
        </p:sp>
        <p:sp>
          <p:nvSpPr>
            <p:cNvPr id="9" name="Richtungspfeil 8"/>
            <p:cNvSpPr/>
            <p:nvPr userDrawn="1"/>
          </p:nvSpPr>
          <p:spPr>
            <a:xfrm>
              <a:off x="6169272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Reenactment</a:t>
              </a:r>
              <a:endParaRPr lang="en-US" sz="2400" dirty="0"/>
            </a:p>
          </p:txBody>
        </p:sp>
        <p:sp>
          <p:nvSpPr>
            <p:cNvPr id="10" name="Richtungspfeil 9"/>
            <p:cNvSpPr/>
            <p:nvPr userDrawn="1"/>
          </p:nvSpPr>
          <p:spPr>
            <a:xfrm>
              <a:off x="2968139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Capture</a:t>
              </a:r>
              <a:endParaRPr lang="en-US" sz="2400" dirty="0"/>
            </a:p>
          </p:txBody>
        </p:sp>
        <p:sp>
          <p:nvSpPr>
            <p:cNvPr id="11" name="Richtungspfeil 10"/>
            <p:cNvSpPr/>
            <p:nvPr userDrawn="1"/>
          </p:nvSpPr>
          <p:spPr>
            <a:xfrm>
              <a:off x="0" y="6311900"/>
              <a:ext cx="3252667" cy="546098"/>
            </a:xfrm>
            <a:prstGeom prst="homePlate">
              <a:avLst/>
            </a:prstGeom>
            <a:ln w="1270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Model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8650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6311900"/>
            <a:ext cx="12191999" cy="546100"/>
            <a:chOff x="0" y="6311900"/>
            <a:chExt cx="12191999" cy="546100"/>
          </a:xfrm>
        </p:grpSpPr>
        <p:sp>
          <p:nvSpPr>
            <p:cNvPr id="8" name="Rechteck 7"/>
            <p:cNvSpPr/>
            <p:nvPr userDrawn="1"/>
          </p:nvSpPr>
          <p:spPr>
            <a:xfrm>
              <a:off x="9370404" y="6311900"/>
              <a:ext cx="2821595" cy="546100"/>
            </a:xfrm>
            <a:prstGeom prst="rect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Results</a:t>
              </a:r>
              <a:endParaRPr lang="en-US" sz="2400" dirty="0"/>
            </a:p>
          </p:txBody>
        </p:sp>
        <p:sp>
          <p:nvSpPr>
            <p:cNvPr id="9" name="Richtungspfeil 8"/>
            <p:cNvSpPr/>
            <p:nvPr userDrawn="1"/>
          </p:nvSpPr>
          <p:spPr>
            <a:xfrm>
              <a:off x="6169272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Reenactment</a:t>
              </a:r>
              <a:endParaRPr lang="en-US" sz="2400" dirty="0"/>
            </a:p>
          </p:txBody>
        </p:sp>
        <p:sp>
          <p:nvSpPr>
            <p:cNvPr id="10" name="Richtungspfeil 9"/>
            <p:cNvSpPr/>
            <p:nvPr userDrawn="1"/>
          </p:nvSpPr>
          <p:spPr>
            <a:xfrm>
              <a:off x="2968139" y="6311900"/>
              <a:ext cx="3485661" cy="546098"/>
            </a:xfrm>
            <a:prstGeom prst="homePlate">
              <a:avLst/>
            </a:prstGeom>
            <a:ln w="1270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Capture</a:t>
              </a:r>
              <a:endParaRPr lang="en-US" sz="2400" dirty="0"/>
            </a:p>
          </p:txBody>
        </p:sp>
        <p:sp>
          <p:nvSpPr>
            <p:cNvPr id="11" name="Richtungspfeil 10"/>
            <p:cNvSpPr/>
            <p:nvPr userDrawn="1"/>
          </p:nvSpPr>
          <p:spPr>
            <a:xfrm>
              <a:off x="0" y="6311900"/>
              <a:ext cx="3252667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Model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2855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6311900"/>
            <a:ext cx="12191999" cy="546100"/>
            <a:chOff x="0" y="6311900"/>
            <a:chExt cx="12191999" cy="546100"/>
          </a:xfrm>
        </p:grpSpPr>
        <p:sp>
          <p:nvSpPr>
            <p:cNvPr id="8" name="Rechteck 7"/>
            <p:cNvSpPr/>
            <p:nvPr userDrawn="1"/>
          </p:nvSpPr>
          <p:spPr>
            <a:xfrm>
              <a:off x="9370404" y="6311900"/>
              <a:ext cx="2821595" cy="546100"/>
            </a:xfrm>
            <a:prstGeom prst="rect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Results</a:t>
              </a:r>
              <a:endParaRPr lang="en-US" sz="2400" dirty="0"/>
            </a:p>
          </p:txBody>
        </p:sp>
        <p:sp>
          <p:nvSpPr>
            <p:cNvPr id="9" name="Richtungspfeil 8"/>
            <p:cNvSpPr/>
            <p:nvPr userDrawn="1"/>
          </p:nvSpPr>
          <p:spPr>
            <a:xfrm>
              <a:off x="6169272" y="6311900"/>
              <a:ext cx="3485661" cy="546098"/>
            </a:xfrm>
            <a:prstGeom prst="homePlate">
              <a:avLst/>
            </a:prstGeom>
            <a:ln w="1270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Reenactment</a:t>
              </a:r>
              <a:endParaRPr lang="en-US" sz="2400" dirty="0"/>
            </a:p>
          </p:txBody>
        </p:sp>
        <p:sp>
          <p:nvSpPr>
            <p:cNvPr id="10" name="Richtungspfeil 9"/>
            <p:cNvSpPr/>
            <p:nvPr userDrawn="1"/>
          </p:nvSpPr>
          <p:spPr>
            <a:xfrm>
              <a:off x="2968139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Capture</a:t>
              </a:r>
              <a:endParaRPr lang="en-US" sz="2400" dirty="0"/>
            </a:p>
          </p:txBody>
        </p:sp>
        <p:sp>
          <p:nvSpPr>
            <p:cNvPr id="11" name="Richtungspfeil 10"/>
            <p:cNvSpPr/>
            <p:nvPr userDrawn="1"/>
          </p:nvSpPr>
          <p:spPr>
            <a:xfrm>
              <a:off x="0" y="6311900"/>
              <a:ext cx="3252667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Model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59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6311900"/>
            <a:ext cx="12191999" cy="546100"/>
            <a:chOff x="0" y="6311900"/>
            <a:chExt cx="12191999" cy="546100"/>
          </a:xfrm>
        </p:grpSpPr>
        <p:sp>
          <p:nvSpPr>
            <p:cNvPr id="8" name="Rechteck 7"/>
            <p:cNvSpPr/>
            <p:nvPr userDrawn="1"/>
          </p:nvSpPr>
          <p:spPr>
            <a:xfrm>
              <a:off x="9370404" y="6311900"/>
              <a:ext cx="2821595" cy="546100"/>
            </a:xfrm>
            <a:prstGeom prst="rect">
              <a:avLst/>
            </a:prstGeom>
            <a:ln w="1270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Results</a:t>
              </a:r>
              <a:endParaRPr lang="en-US" sz="2400" dirty="0"/>
            </a:p>
          </p:txBody>
        </p:sp>
        <p:sp>
          <p:nvSpPr>
            <p:cNvPr id="9" name="Richtungspfeil 8"/>
            <p:cNvSpPr/>
            <p:nvPr userDrawn="1"/>
          </p:nvSpPr>
          <p:spPr>
            <a:xfrm>
              <a:off x="6169272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Reenactment</a:t>
              </a:r>
              <a:endParaRPr lang="en-US" sz="2400" dirty="0"/>
            </a:p>
          </p:txBody>
        </p:sp>
        <p:sp>
          <p:nvSpPr>
            <p:cNvPr id="10" name="Richtungspfeil 9"/>
            <p:cNvSpPr/>
            <p:nvPr userDrawn="1"/>
          </p:nvSpPr>
          <p:spPr>
            <a:xfrm>
              <a:off x="2968139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Capture</a:t>
              </a:r>
              <a:endParaRPr lang="en-US" sz="2400" dirty="0"/>
            </a:p>
          </p:txBody>
        </p:sp>
        <p:sp>
          <p:nvSpPr>
            <p:cNvPr id="11" name="Richtungspfeil 10"/>
            <p:cNvSpPr/>
            <p:nvPr userDrawn="1"/>
          </p:nvSpPr>
          <p:spPr>
            <a:xfrm>
              <a:off x="0" y="6311900"/>
              <a:ext cx="3252667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Model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835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6311900"/>
            <a:ext cx="12191999" cy="546100"/>
            <a:chOff x="0" y="6311900"/>
            <a:chExt cx="12191999" cy="546100"/>
          </a:xfrm>
        </p:grpSpPr>
        <p:sp>
          <p:nvSpPr>
            <p:cNvPr id="8" name="Rechteck 7"/>
            <p:cNvSpPr/>
            <p:nvPr userDrawn="1"/>
          </p:nvSpPr>
          <p:spPr>
            <a:xfrm>
              <a:off x="9370404" y="6311900"/>
              <a:ext cx="2821595" cy="546100"/>
            </a:xfrm>
            <a:prstGeom prst="rect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Results</a:t>
              </a:r>
              <a:endParaRPr lang="en-US" sz="2400" dirty="0"/>
            </a:p>
          </p:txBody>
        </p:sp>
        <p:sp>
          <p:nvSpPr>
            <p:cNvPr id="9" name="Richtungspfeil 8"/>
            <p:cNvSpPr/>
            <p:nvPr userDrawn="1"/>
          </p:nvSpPr>
          <p:spPr>
            <a:xfrm>
              <a:off x="6169272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Reenactment</a:t>
              </a:r>
              <a:endParaRPr lang="en-US" sz="2400" dirty="0"/>
            </a:p>
          </p:txBody>
        </p:sp>
        <p:sp>
          <p:nvSpPr>
            <p:cNvPr id="10" name="Richtungspfeil 9"/>
            <p:cNvSpPr/>
            <p:nvPr userDrawn="1"/>
          </p:nvSpPr>
          <p:spPr>
            <a:xfrm>
              <a:off x="2968139" y="6311900"/>
              <a:ext cx="3485661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Capture</a:t>
              </a:r>
              <a:endParaRPr lang="en-US" sz="2400" dirty="0"/>
            </a:p>
          </p:txBody>
        </p:sp>
        <p:sp>
          <p:nvSpPr>
            <p:cNvPr id="11" name="Richtungspfeil 10"/>
            <p:cNvSpPr/>
            <p:nvPr userDrawn="1"/>
          </p:nvSpPr>
          <p:spPr>
            <a:xfrm>
              <a:off x="0" y="6311900"/>
              <a:ext cx="3252667" cy="546098"/>
            </a:xfrm>
            <a:prstGeom prst="homePlate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Face Model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05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0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9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597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4C754-F486-46A0-8CF9-938D7AA3BE04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60800" y="635635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Face2Face: Real-time Face Capture and Reenactment of RGB Videos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AB25D-BAF8-4415-8313-0D57CA8CD4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642441" y="264974"/>
            <a:ext cx="2270159" cy="5658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203" tIns="51601" rIns="103203" bIns="51601">
            <a:spAutoFit/>
          </a:bodyPr>
          <a:lstStyle>
            <a:lvl1pPr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472368" eaLnBrk="1" hangingPunct="1">
              <a:defRPr/>
            </a:pPr>
            <a:r>
              <a:rPr lang="en-US" sz="1000" b="1" dirty="0" smtClean="0"/>
              <a:t>IEEE 2016 Conference on Computer Vision and Pattern Recognition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75881"/>
            <a:ext cx="2260600" cy="4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3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9" r:id="rId6"/>
    <p:sldLayoutId id="2147483658" r:id="rId7"/>
    <p:sldLayoutId id="2147483652" r:id="rId8"/>
    <p:sldLayoutId id="2147483654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4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70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266" y="770186"/>
            <a:ext cx="7671551" cy="333533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 Black" panose="020B0A04020102020204" pitchFamily="34" charset="0"/>
              </a:rPr>
              <a:t>Face2Face:</a:t>
            </a:r>
            <a:r>
              <a:rPr lang="en-US" b="1" dirty="0" smtClean="0">
                <a:latin typeface="Arial Black" panose="020B0A04020102020204" pitchFamily="34" charset="0"/>
              </a:rPr>
              <a:t/>
            </a:r>
            <a:br>
              <a:rPr lang="en-US" b="1" dirty="0" smtClean="0">
                <a:latin typeface="Arial Black" panose="020B0A04020102020204" pitchFamily="34" charset="0"/>
              </a:rPr>
            </a:br>
            <a:r>
              <a:rPr lang="en-US" sz="5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Face Capture and Reenactment of RGB-Videos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4806" y="4517287"/>
            <a:ext cx="7116470" cy="188704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 smtClean="0"/>
              <a:t>Justus Thies</a:t>
            </a:r>
            <a:r>
              <a:rPr lang="en-US" sz="2900" baseline="30000" dirty="0" smtClean="0"/>
              <a:t>1</a:t>
            </a:r>
            <a:r>
              <a:rPr lang="en-US" sz="2900" dirty="0" smtClean="0"/>
              <a:t>, Michael Zollhöfer</a:t>
            </a:r>
            <a:r>
              <a:rPr lang="en-US" sz="2900" baseline="30000" dirty="0" smtClean="0"/>
              <a:t>2</a:t>
            </a:r>
            <a:r>
              <a:rPr lang="en-US" sz="2900" dirty="0" smtClean="0"/>
              <a:t>, Marc Stamminger</a:t>
            </a:r>
            <a:r>
              <a:rPr lang="en-US" sz="2900" baseline="30000" dirty="0" smtClean="0"/>
              <a:t>1</a:t>
            </a:r>
            <a:r>
              <a:rPr lang="en-US" sz="2900" dirty="0" smtClean="0"/>
              <a:t>,     Christian Theobalt</a:t>
            </a:r>
            <a:r>
              <a:rPr lang="en-US" sz="2900" baseline="30000" dirty="0" smtClean="0"/>
              <a:t>2</a:t>
            </a:r>
            <a:r>
              <a:rPr lang="en-US" sz="2900" dirty="0" smtClean="0"/>
              <a:t>, Matthias Nießner</a:t>
            </a:r>
            <a:r>
              <a:rPr lang="en-US" sz="2900" baseline="30000" dirty="0" smtClean="0"/>
              <a:t>3</a:t>
            </a:r>
            <a:endParaRPr lang="en-US" sz="2000" baseline="30000" dirty="0" smtClean="0"/>
          </a:p>
          <a:p>
            <a:pPr>
              <a:lnSpc>
                <a:spcPct val="120000"/>
              </a:lnSpc>
            </a:pPr>
            <a:endParaRPr lang="en-US" sz="2000" baseline="300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aseline="30000" dirty="0" smtClean="0"/>
              <a:t>1</a:t>
            </a:r>
            <a:r>
              <a:rPr lang="en-US" sz="2000" dirty="0" smtClean="0"/>
              <a:t>University of Erlangen-Nuremberg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aseline="30000" dirty="0" smtClean="0"/>
              <a:t>2</a:t>
            </a:r>
            <a:r>
              <a:rPr lang="en-US" sz="2000" dirty="0" smtClean="0"/>
              <a:t>Max-Planck-Institute for Informatics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aseline="30000" dirty="0" smtClean="0"/>
              <a:t>3</a:t>
            </a:r>
            <a:r>
              <a:rPr lang="en-US" sz="2000" dirty="0" smtClean="0"/>
              <a:t>Stanford University</a:t>
            </a:r>
            <a:endParaRPr lang="en-US" sz="20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916103" y="1911196"/>
            <a:ext cx="3949691" cy="3732366"/>
            <a:chOff x="7763463" y="1578736"/>
            <a:chExt cx="3949691" cy="3732366"/>
          </a:xfrm>
        </p:grpSpPr>
        <p:sp>
          <p:nvSpPr>
            <p:cNvPr id="4" name="Nach oben gebogener Pfeil 3"/>
            <p:cNvSpPr/>
            <p:nvPr/>
          </p:nvSpPr>
          <p:spPr>
            <a:xfrm rot="5400000">
              <a:off x="7379890" y="3056344"/>
              <a:ext cx="2582776" cy="1111957"/>
            </a:xfrm>
            <a:prstGeom prst="bentUpArrow">
              <a:avLst>
                <a:gd name="adj1" fmla="val 38162"/>
                <a:gd name="adj2" fmla="val 37923"/>
                <a:gd name="adj3" fmla="val 20960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463" y="1578736"/>
              <a:ext cx="1145105" cy="17176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463" y="3593446"/>
              <a:ext cx="1144024" cy="17176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257" y="1578736"/>
              <a:ext cx="2485897" cy="37323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894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3" name="parameteric_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14" end="85257.1584"/>
                  <p14:bmkLst>
                    <p14:bmk name="Textmarke 1" time="3314"/>
                    <p14:bmk name="Textmarke 2" time="7074.1355"/>
                    <p14:bmk name="Textmarke 3" time="22114.6775"/>
                    <p14:bmk name="Textmarke 4" time="39338.0783"/>
                    <p14:bmk name="Textmarke 5" time="60161.6715"/>
                    <p14:bmk name="Textmarke 6" time="78805.72380000001"/>
                  </p14:bmkLst>
                </p14:media>
              </p:ext>
            </p:extLst>
          </p:nvPr>
        </p:nvPicPr>
        <p:blipFill rotWithShape="1">
          <a:blip r:embed="rId4"/>
          <a:srcRect l="1904" t="2920" r="2373" b="1043"/>
          <a:stretch>
            <a:fillRect/>
          </a:stretch>
        </p:blipFill>
        <p:spPr>
          <a:xfrm>
            <a:off x="4686267" y="1378561"/>
            <a:ext cx="6377354" cy="479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sz="4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de-DE" sz="4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2753591" y="2826327"/>
            <a:ext cx="519545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3" name="parameteric_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37" end="72126.1584"/>
                  <p14:bmkLst>
                    <p14:bmk name="Textmarke 1" time="3314"/>
                    <p14:bmk name="Textmarke 2" time="7074.1355"/>
                    <p14:bmk name="Textmarke 3" time="22114.6775"/>
                    <p14:bmk name="Textmarke 4" time="39338.0783"/>
                    <p14:bmk name="Textmarke 5" time="60161.6715"/>
                    <p14:bmk name="Textmarke 6" time="78805.72380000001"/>
                  </p14:bmkLst>
                </p14:media>
              </p:ext>
            </p:extLst>
          </p:nvPr>
        </p:nvPicPr>
        <p:blipFill rotWithShape="1">
          <a:blip r:embed="rId4"/>
          <a:srcRect l="1904" t="2920" r="2373" b="1043"/>
          <a:stretch>
            <a:fillRect/>
          </a:stretch>
        </p:blipFill>
        <p:spPr>
          <a:xfrm>
            <a:off x="4686267" y="1378561"/>
            <a:ext cx="6377354" cy="479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 smtClean="0"/>
                  <a:t>+80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31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sz="4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de-DE" sz="4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2753591" y="3377045"/>
            <a:ext cx="519545" cy="196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3" name="parameteric_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42" end="53555.1584"/>
                  <p14:bmkLst>
                    <p14:bmk name="Textmarke 1" time="3314"/>
                    <p14:bmk name="Textmarke 2" time="7074.1355"/>
                    <p14:bmk name="Textmarke 3" time="22114.6775"/>
                    <p14:bmk name="Textmarke 4" time="39338.0783"/>
                    <p14:bmk name="Textmarke 5" time="60161.6715"/>
                    <p14:bmk name="Textmarke 6" time="78805.72380000001"/>
                  </p14:bmkLst>
                </p14:media>
              </p:ext>
            </p:extLst>
          </p:nvPr>
        </p:nvPicPr>
        <p:blipFill rotWithShape="1">
          <a:blip r:embed="rId4"/>
          <a:srcRect l="1904" t="2920" r="2373" b="1043"/>
          <a:stretch>
            <a:fillRect/>
          </a:stretch>
        </p:blipFill>
        <p:spPr>
          <a:xfrm>
            <a:off x="4686267" y="1378561"/>
            <a:ext cx="6377354" cy="479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 smtClean="0"/>
                  <a:t>+80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 smtClean="0"/>
                  <a:t>+80+80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31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sz="4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de-DE" sz="4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/>
          <p:cNvSpPr/>
          <p:nvPr/>
        </p:nvSpPr>
        <p:spPr>
          <a:xfrm>
            <a:off x="2753591" y="4177145"/>
            <a:ext cx="519545" cy="1163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3" name="parameteric_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75" end="31875.1584"/>
                  <p14:bmkLst>
                    <p14:bmk name="Textmarke 1" time="3314"/>
                    <p14:bmk name="Textmarke 2" time="7074.1355"/>
                    <p14:bmk name="Textmarke 3" time="22114.6775"/>
                    <p14:bmk name="Textmarke 4" time="39338.0783"/>
                    <p14:bmk name="Textmarke 5" time="60161.6715"/>
                    <p14:bmk name="Textmarke 6" time="78805.72380000001"/>
                  </p14:bmkLst>
                </p14:media>
              </p:ext>
            </p:extLst>
          </p:nvPr>
        </p:nvPicPr>
        <p:blipFill rotWithShape="1">
          <a:blip r:embed="rId4"/>
          <a:srcRect l="1904" t="2920" r="2373" b="1043"/>
          <a:stretch>
            <a:fillRect/>
          </a:stretch>
        </p:blipFill>
        <p:spPr>
          <a:xfrm>
            <a:off x="4686267" y="1378561"/>
            <a:ext cx="6377354" cy="479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 smtClean="0"/>
                  <a:t>+80+80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r>
                        <m:rPr>
                          <m:nor/>
                        </m:rPr>
                        <a:rPr lang="en-US" sz="2400" dirty="0"/>
                        <m:t>+80+80+76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3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sz="4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de-DE" sz="4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2753591" y="4821381"/>
            <a:ext cx="519545" cy="51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3" name="parameteric_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38" end="3909.1584"/>
                  <p14:bmkLst>
                    <p14:bmk name="Textmarke 1" time="3314"/>
                    <p14:bmk name="Textmarke 2" time="7074.1355"/>
                    <p14:bmk name="Textmarke 3" time="22114.6775"/>
                    <p14:bmk name="Textmarke 4" time="39338.0783"/>
                    <p14:bmk name="Textmarke 5" time="60161.6715"/>
                    <p14:bmk name="Textmarke 6" time="78805.72380000001"/>
                  </p14:bmkLst>
                </p14:media>
              </p:ext>
            </p:extLst>
          </p:nvPr>
        </p:nvPicPr>
        <p:blipFill rotWithShape="1">
          <a:blip r:embed="rId4"/>
          <a:srcRect l="1904" t="2920" r="2373" b="1043"/>
          <a:stretch>
            <a:fillRect/>
          </a:stretch>
        </p:blipFill>
        <p:spPr>
          <a:xfrm>
            <a:off x="4686267" y="1378561"/>
            <a:ext cx="6377354" cy="4798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sz="4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de-DE" sz="48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de-DE" sz="4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97" y="2024583"/>
                <a:ext cx="3173047" cy="35066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 smtClean="0"/>
                  <a:t>+80+80+76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r>
                        <m:rPr>
                          <m:nor/>
                        </m:rPr>
                        <a:rPr lang="en-US" sz="2400" dirty="0"/>
                        <m:t>+80+80+76+2</m:t>
                      </m:r>
                      <m:r>
                        <m:rPr>
                          <m:nor/>
                        </m:rPr>
                        <a:rPr lang="de-DE" sz="2400" b="0" i="0" dirty="0" smtClean="0"/>
                        <m:t>7</m:t>
                      </m:r>
                      <m:r>
                        <m:rPr>
                          <m:nor/>
                        </m:rPr>
                        <a:rPr lang="en-US" sz="2400" dirty="0"/>
                        <m:t>=</m:t>
                      </m:r>
                      <m:r>
                        <m:rPr>
                          <m:nor/>
                        </m:rPr>
                        <a:rPr lang="en-US" sz="2400" b="1" dirty="0"/>
                        <m:t>2</m:t>
                      </m:r>
                      <m:r>
                        <m:rPr>
                          <m:nor/>
                        </m:rPr>
                        <a:rPr lang="de-DE" sz="2400" b="1" i="0" dirty="0" smtClean="0"/>
                        <m:t>69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7" y="5807875"/>
                <a:ext cx="36909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3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4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76" y="1983530"/>
            <a:ext cx="5558710" cy="3296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076498" y="2746687"/>
                <a:ext cx="1361719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5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15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498" y="2746687"/>
                <a:ext cx="1361719" cy="17697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feil nach rechts 10"/>
          <p:cNvSpPr/>
          <p:nvPr/>
        </p:nvSpPr>
        <p:spPr>
          <a:xfrm>
            <a:off x="4967081" y="3351905"/>
            <a:ext cx="1161535" cy="56841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Face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Formulation</a:t>
            </a:r>
            <a:endParaRPr lang="en-US" dirty="0"/>
          </a:p>
        </p:txBody>
      </p:sp>
      <p:sp>
        <p:nvSpPr>
          <p:cNvPr id="9" name="Minus 8"/>
          <p:cNvSpPr/>
          <p:nvPr/>
        </p:nvSpPr>
        <p:spPr>
          <a:xfrm>
            <a:off x="6593584" y="3668353"/>
            <a:ext cx="644979" cy="64497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12572" y="1639788"/>
                <a:ext cx="12389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72" y="1639788"/>
                <a:ext cx="1238994" cy="6155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43" y="2815409"/>
            <a:ext cx="3964702" cy="23508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73" y="2815409"/>
            <a:ext cx="3964702" cy="2350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/>
              <p:cNvSpPr/>
              <p:nvPr/>
            </p:nvSpPr>
            <p:spPr>
              <a:xfrm>
                <a:off x="1668532" y="1589738"/>
                <a:ext cx="71045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532" y="1589738"/>
                <a:ext cx="710451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Formulation</a:t>
            </a:r>
            <a:endParaRPr lang="en-US" dirty="0"/>
          </a:p>
        </p:txBody>
      </p:sp>
      <p:pic>
        <p:nvPicPr>
          <p:cNvPr id="9" name="Picture 1" descr="http://www.mpi-inf.mpg.de/%7Eblanz/html/bilder/blin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9" y="591559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8415186" y="1610743"/>
            <a:ext cx="3221265" cy="4031706"/>
            <a:chOff x="6313867" y="2938160"/>
            <a:chExt cx="1973624" cy="247017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6313867" y="3788817"/>
              <a:ext cx="1883029" cy="1619513"/>
              <a:chOff x="3386131" y="3920195"/>
              <a:chExt cx="2548909" cy="2192208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320779" y="4616620"/>
                <a:ext cx="82736" cy="827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Gerade Verbindung mit Pfeil 13"/>
              <p:cNvCxnSpPr>
                <a:stCxn id="13" idx="3"/>
                <a:endCxn id="15" idx="7"/>
              </p:cNvCxnSpPr>
              <p:nvPr/>
            </p:nvCxnSpPr>
            <p:spPr>
              <a:xfrm flipH="1">
                <a:off x="3973209" y="4687240"/>
                <a:ext cx="1359686" cy="774247"/>
              </a:xfrm>
              <a:prstGeom prst="straightConnector1">
                <a:avLst/>
              </a:prstGeom>
              <a:ln>
                <a:prstDash val="sysDot"/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lipse 14"/>
              <p:cNvSpPr/>
              <p:nvPr/>
            </p:nvSpPr>
            <p:spPr>
              <a:xfrm>
                <a:off x="3902589" y="5449371"/>
                <a:ext cx="82736" cy="827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uppieren 15"/>
              <p:cNvGrpSpPr/>
              <p:nvPr/>
            </p:nvGrpSpPr>
            <p:grpSpPr>
              <a:xfrm>
                <a:off x="3386131" y="3920195"/>
                <a:ext cx="2548909" cy="2192208"/>
                <a:chOff x="1656319" y="3690367"/>
                <a:chExt cx="2548909" cy="2192208"/>
              </a:xfrm>
            </p:grpSpPr>
            <p:grpSp>
              <p:nvGrpSpPr>
                <p:cNvPr id="17" name="Gruppieren 16"/>
                <p:cNvGrpSpPr/>
                <p:nvPr/>
              </p:nvGrpSpPr>
              <p:grpSpPr>
                <a:xfrm>
                  <a:off x="1738993" y="3771637"/>
                  <a:ext cx="2385272" cy="2029668"/>
                  <a:chOff x="1738993" y="3771637"/>
                  <a:chExt cx="2385272" cy="2029668"/>
                </a:xfrm>
                <a:noFill/>
                <a:effectLst/>
              </p:grpSpPr>
              <p:sp>
                <p:nvSpPr>
                  <p:cNvPr id="33" name="Rechteck 32"/>
                  <p:cNvSpPr/>
                  <p:nvPr/>
                </p:nvSpPr>
                <p:spPr>
                  <a:xfrm>
                    <a:off x="2505060" y="3771637"/>
                    <a:ext cx="1619205" cy="1619205"/>
                  </a:xfrm>
                  <a:prstGeom prst="rect">
                    <a:avLst/>
                  </a:prstGeom>
                  <a:grpFill/>
                  <a:ln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Gerader Verbinder 33"/>
                  <p:cNvCxnSpPr/>
                  <p:nvPr/>
                </p:nvCxnSpPr>
                <p:spPr>
                  <a:xfrm flipV="1">
                    <a:off x="1738993" y="5390842"/>
                    <a:ext cx="766067" cy="410463"/>
                  </a:xfrm>
                  <a:prstGeom prst="line">
                    <a:avLst/>
                  </a:prstGeom>
                  <a:grpFill/>
                  <a:ln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18" name="Gruppieren 17"/>
                <p:cNvGrpSpPr/>
                <p:nvPr/>
              </p:nvGrpSpPr>
              <p:grpSpPr>
                <a:xfrm>
                  <a:off x="1738993" y="3771637"/>
                  <a:ext cx="2385272" cy="2029668"/>
                  <a:chOff x="1738993" y="3771637"/>
                  <a:chExt cx="2385272" cy="2029668"/>
                </a:xfrm>
                <a:noFill/>
                <a:effectLst/>
              </p:grpSpPr>
              <p:sp>
                <p:nvSpPr>
                  <p:cNvPr id="27" name="Rechteck 26"/>
                  <p:cNvSpPr/>
                  <p:nvPr/>
                </p:nvSpPr>
                <p:spPr>
                  <a:xfrm>
                    <a:off x="1738993" y="4182100"/>
                    <a:ext cx="1619205" cy="1619205"/>
                  </a:xfrm>
                  <a:prstGeom prst="rect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Gerader Verbinder 27"/>
                  <p:cNvCxnSpPr/>
                  <p:nvPr/>
                </p:nvCxnSpPr>
                <p:spPr>
                  <a:xfrm flipV="1">
                    <a:off x="1738993" y="3771637"/>
                    <a:ext cx="766067" cy="410463"/>
                  </a:xfrm>
                  <a:prstGeom prst="line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9" name="Gerader Verbinder 28"/>
                  <p:cNvCxnSpPr/>
                  <p:nvPr/>
                </p:nvCxnSpPr>
                <p:spPr>
                  <a:xfrm flipV="1">
                    <a:off x="3358198" y="3771637"/>
                    <a:ext cx="766067" cy="410463"/>
                  </a:xfrm>
                  <a:prstGeom prst="line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0" name="Gerader Verbinder 29"/>
                  <p:cNvCxnSpPr/>
                  <p:nvPr/>
                </p:nvCxnSpPr>
                <p:spPr>
                  <a:xfrm flipV="1">
                    <a:off x="3358198" y="5390842"/>
                    <a:ext cx="766067" cy="410463"/>
                  </a:xfrm>
                  <a:prstGeom prst="line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1" name="Gerader Verbinder 30"/>
                  <p:cNvCxnSpPr/>
                  <p:nvPr/>
                </p:nvCxnSpPr>
                <p:spPr>
                  <a:xfrm>
                    <a:off x="2505060" y="3771637"/>
                    <a:ext cx="1619205" cy="0"/>
                  </a:xfrm>
                  <a:prstGeom prst="line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2" name="Gerader Verbinder 31"/>
                  <p:cNvCxnSpPr/>
                  <p:nvPr/>
                </p:nvCxnSpPr>
                <p:spPr>
                  <a:xfrm>
                    <a:off x="4124265" y="3771637"/>
                    <a:ext cx="0" cy="1619205"/>
                  </a:xfrm>
                  <a:prstGeom prst="line">
                    <a:avLst/>
                  </a:prstGeom>
                  <a:grp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</p:grpSp>
            <p:sp>
              <p:nvSpPr>
                <p:cNvPr id="19" name="Ellipse 18"/>
                <p:cNvSpPr/>
                <p:nvPr/>
              </p:nvSpPr>
              <p:spPr>
                <a:xfrm>
                  <a:off x="2424098" y="5309572"/>
                  <a:ext cx="161925" cy="161925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Ellipse 19"/>
                <p:cNvSpPr/>
                <p:nvPr/>
              </p:nvSpPr>
              <p:spPr>
                <a:xfrm>
                  <a:off x="4043303" y="5299784"/>
                  <a:ext cx="161925" cy="16192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Ellipse 20"/>
                <p:cNvSpPr/>
                <p:nvPr/>
              </p:nvSpPr>
              <p:spPr>
                <a:xfrm>
                  <a:off x="2424096" y="3690367"/>
                  <a:ext cx="161925" cy="16192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Ellipse 21"/>
                <p:cNvSpPr/>
                <p:nvPr/>
              </p:nvSpPr>
              <p:spPr>
                <a:xfrm>
                  <a:off x="1657196" y="5720650"/>
                  <a:ext cx="161925" cy="16192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Ellipse 22"/>
                <p:cNvSpPr/>
                <p:nvPr/>
              </p:nvSpPr>
              <p:spPr>
                <a:xfrm>
                  <a:off x="3287579" y="4100830"/>
                  <a:ext cx="161925" cy="1619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Ellipse 23"/>
                <p:cNvSpPr/>
                <p:nvPr/>
              </p:nvSpPr>
              <p:spPr>
                <a:xfrm>
                  <a:off x="4043303" y="3690367"/>
                  <a:ext cx="161925" cy="1619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Ellipse 24"/>
                <p:cNvSpPr/>
                <p:nvPr/>
              </p:nvSpPr>
              <p:spPr>
                <a:xfrm>
                  <a:off x="1656319" y="4101137"/>
                  <a:ext cx="161925" cy="161925"/>
                </a:xfrm>
                <a:prstGeom prst="ellipse">
                  <a:avLst/>
                </a:prstGeom>
                <a:solidFill>
                  <a:srgbClr val="00FFFF"/>
                </a:solidFill>
                <a:ln>
                  <a:solidFill>
                    <a:srgbClr val="00FFFF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3284400" y="5720343"/>
                  <a:ext cx="161925" cy="161925"/>
                </a:xfrm>
                <a:prstGeom prst="ellipse">
                  <a:avLst/>
                </a:prstGeom>
                <a:solidFill>
                  <a:srgbClr val="FF00FF"/>
                </a:solidFill>
                <a:ln>
                  <a:solidFill>
                    <a:srgbClr val="FF00FF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Textfeld 11"/>
            <p:cNvSpPr txBox="1"/>
            <p:nvPr/>
          </p:nvSpPr>
          <p:spPr>
            <a:xfrm>
              <a:off x="6339716" y="2938160"/>
              <a:ext cx="1947775" cy="584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Distance in</a:t>
              </a:r>
            </a:p>
            <a:p>
              <a:pPr algn="ctr"/>
              <a:r>
                <a:rPr lang="en-US" sz="2800" b="1" dirty="0" smtClean="0"/>
                <a:t>RGB Color Space</a:t>
              </a:r>
              <a:endParaRPr lang="en-US" sz="2800" b="1" dirty="0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612572" y="1589738"/>
            <a:ext cx="3547480" cy="1947199"/>
            <a:chOff x="836092" y="1790759"/>
            <a:chExt cx="3547480" cy="1947199"/>
          </a:xfrm>
        </p:grpSpPr>
        <p:sp>
          <p:nvSpPr>
            <p:cNvPr id="36" name="Textfeld 35"/>
            <p:cNvSpPr txBox="1"/>
            <p:nvPr/>
          </p:nvSpPr>
          <p:spPr>
            <a:xfrm>
              <a:off x="2368277" y="2906961"/>
              <a:ext cx="20152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Color</a:t>
              </a:r>
            </a:p>
            <a:p>
              <a:pPr algn="ctr"/>
              <a:r>
                <a:rPr lang="en-US" sz="2400" b="1" dirty="0" smtClean="0"/>
                <a:t>Consistency</a:t>
              </a:r>
              <a:endParaRPr 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feld 36"/>
                <p:cNvSpPr txBox="1"/>
                <p:nvPr/>
              </p:nvSpPr>
              <p:spPr>
                <a:xfrm>
                  <a:off x="836092" y="1840809"/>
                  <a:ext cx="1238994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53" name="Textfeld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92" y="1840809"/>
                  <a:ext cx="1238994" cy="61555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hteck 37"/>
                <p:cNvSpPr/>
                <p:nvPr/>
              </p:nvSpPr>
              <p:spPr>
                <a:xfrm>
                  <a:off x="1892052" y="1790759"/>
                  <a:ext cx="247753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54" name="Rechteck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052" y="1790759"/>
                  <a:ext cx="2477538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Geschweifte Klammer links 38"/>
            <p:cNvSpPr/>
            <p:nvPr/>
          </p:nvSpPr>
          <p:spPr bwMode="auto">
            <a:xfrm rot="16200000">
              <a:off x="3198142" y="1756238"/>
              <a:ext cx="355567" cy="1633164"/>
            </a:xfrm>
            <a:prstGeom prst="leftBrace">
              <a:avLst/>
            </a:prstGeom>
            <a:ln>
              <a:solidFill>
                <a:srgbClr val="FF33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sym typeface="Gill Sans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8005637" y="3898055"/>
                <a:ext cx="3874330" cy="867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5400" b="1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5400" b="1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de-DE" sz="5400" b="1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de-DE" sz="5400" b="1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5400" b="1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de-DE" sz="5400" b="1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5400" b="1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</a:rPr>
                        <m:t>𝒏𝒐𝒓𝒎</m:t>
                      </m:r>
                    </m:oMath>
                  </m:oMathPara>
                </a14:m>
                <a:endParaRPr lang="de-DE" sz="5400" b="1" dirty="0" smtClean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37" y="3898055"/>
                <a:ext cx="3874330" cy="86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Grafik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5" y="3747525"/>
            <a:ext cx="3964702" cy="2350865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94" y="3747525"/>
            <a:ext cx="3964702" cy="2350865"/>
          </a:xfrm>
          <a:prstGeom prst="rect">
            <a:avLst/>
          </a:prstGeom>
        </p:spPr>
      </p:pic>
      <p:sp>
        <p:nvSpPr>
          <p:cNvPr id="43" name="Ellipse 42"/>
          <p:cNvSpPr/>
          <p:nvPr/>
        </p:nvSpPr>
        <p:spPr>
          <a:xfrm>
            <a:off x="2291311" y="4885203"/>
            <a:ext cx="130119" cy="130119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5631787" y="4899002"/>
            <a:ext cx="130119" cy="130119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Formulation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5" y="3747525"/>
            <a:ext cx="3964702" cy="235086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94" y="3747525"/>
            <a:ext cx="3964702" cy="2350865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8755551" y="1828478"/>
            <a:ext cx="2823687" cy="2914267"/>
            <a:chOff x="6261977" y="3522056"/>
            <a:chExt cx="1891423" cy="1952097"/>
          </a:xfrm>
        </p:grpSpPr>
        <p:grpSp>
          <p:nvGrpSpPr>
            <p:cNvPr id="6" name="Gruppieren 5"/>
            <p:cNvGrpSpPr/>
            <p:nvPr/>
          </p:nvGrpSpPr>
          <p:grpSpPr>
            <a:xfrm>
              <a:off x="6261977" y="4504367"/>
              <a:ext cx="1891423" cy="969786"/>
              <a:chOff x="5512677" y="4453477"/>
              <a:chExt cx="2654277" cy="1360923"/>
            </a:xfrm>
          </p:grpSpPr>
          <p:pic>
            <p:nvPicPr>
              <p:cNvPr id="8" name="Picture 1" descr="http://www.mpi-inf.mpg.de/%7Eblanz/html/bilder/blind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4350" y="5804875"/>
                <a:ext cx="9525" cy="9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Ellipse 8"/>
              <p:cNvSpPr/>
              <p:nvPr/>
            </p:nvSpPr>
            <p:spPr>
              <a:xfrm>
                <a:off x="8084218" y="4453477"/>
                <a:ext cx="82736" cy="827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Gerade Verbindung mit Pfeil 9"/>
              <p:cNvCxnSpPr>
                <a:stCxn id="9" idx="2"/>
                <a:endCxn id="11" idx="6"/>
              </p:cNvCxnSpPr>
              <p:nvPr/>
            </p:nvCxnSpPr>
            <p:spPr>
              <a:xfrm flipH="1">
                <a:off x="6309140" y="4494845"/>
                <a:ext cx="1775078" cy="371032"/>
              </a:xfrm>
              <a:prstGeom prst="straightConnector1">
                <a:avLst/>
              </a:prstGeom>
              <a:ln w="38100">
                <a:prstDash val="sysDot"/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e 10"/>
              <p:cNvSpPr/>
              <p:nvPr/>
            </p:nvSpPr>
            <p:spPr>
              <a:xfrm>
                <a:off x="6226404" y="4824509"/>
                <a:ext cx="82736" cy="827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uppieren 11"/>
              <p:cNvGrpSpPr/>
              <p:nvPr/>
            </p:nvGrpSpPr>
            <p:grpSpPr>
              <a:xfrm>
                <a:off x="5512677" y="5004375"/>
                <a:ext cx="549715" cy="549716"/>
                <a:chOff x="243840" y="4091650"/>
                <a:chExt cx="549715" cy="549716"/>
              </a:xfrm>
            </p:grpSpPr>
            <p:cxnSp>
              <p:nvCxnSpPr>
                <p:cNvPr id="13" name="Gerade Verbindung mit Pfeil 12"/>
                <p:cNvCxnSpPr/>
                <p:nvPr/>
              </p:nvCxnSpPr>
              <p:spPr>
                <a:xfrm flipV="1">
                  <a:off x="243840" y="4091650"/>
                  <a:ext cx="0" cy="54971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mit Pfeil 13"/>
                <p:cNvCxnSpPr/>
                <p:nvPr/>
              </p:nvCxnSpPr>
              <p:spPr>
                <a:xfrm rot="5400000" flipV="1">
                  <a:off x="518698" y="4366508"/>
                  <a:ext cx="0" cy="54971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Textfeld 6"/>
            <p:cNvSpPr txBox="1"/>
            <p:nvPr/>
          </p:nvSpPr>
          <p:spPr>
            <a:xfrm>
              <a:off x="6403562" y="3522056"/>
              <a:ext cx="1595819" cy="639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Distance in</a:t>
              </a:r>
            </a:p>
            <a:p>
              <a:pPr algn="ctr"/>
              <a:r>
                <a:rPr lang="en-US" sz="2800" b="1" dirty="0" smtClean="0"/>
                <a:t>Image Space</a:t>
              </a:r>
              <a:endParaRPr lang="en-US" sz="2800" b="1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12572" y="1574880"/>
            <a:ext cx="5814405" cy="1962057"/>
            <a:chOff x="836092" y="1775901"/>
            <a:chExt cx="5814405" cy="1962057"/>
          </a:xfrm>
        </p:grpSpPr>
        <p:sp>
          <p:nvSpPr>
            <p:cNvPr id="16" name="Textfeld 15"/>
            <p:cNvSpPr txBox="1"/>
            <p:nvPr/>
          </p:nvSpPr>
          <p:spPr>
            <a:xfrm>
              <a:off x="2368277" y="2906961"/>
              <a:ext cx="20152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Color</a:t>
              </a:r>
            </a:p>
            <a:p>
              <a:pPr algn="ctr"/>
              <a:r>
                <a:rPr lang="en-US" sz="2400" b="1" dirty="0" smtClean="0"/>
                <a:t>Consistency</a:t>
              </a:r>
              <a:endParaRPr lang="en-US" sz="2400" b="1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746563" y="2906383"/>
              <a:ext cx="1569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Feature</a:t>
              </a:r>
            </a:p>
            <a:p>
              <a:pPr algn="ctr"/>
              <a:r>
                <a:rPr lang="en-US" sz="2400" b="1" dirty="0" smtClean="0"/>
                <a:t>Similarity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836092" y="1840809"/>
                  <a:ext cx="1238994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82" name="Textfeld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92" y="1840809"/>
                  <a:ext cx="1238994" cy="61555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hteck 18"/>
                <p:cNvSpPr/>
                <p:nvPr/>
              </p:nvSpPr>
              <p:spPr>
                <a:xfrm>
                  <a:off x="1892052" y="1790759"/>
                  <a:ext cx="247753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83" name="Rechteck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052" y="1790759"/>
                  <a:ext cx="2477538" cy="70788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hteck 19"/>
                <p:cNvSpPr/>
                <p:nvPr/>
              </p:nvSpPr>
              <p:spPr>
                <a:xfrm>
                  <a:off x="4084858" y="1775901"/>
                  <a:ext cx="256563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𝑚𝑟𝑘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84" name="Rechteck 8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4858" y="1775901"/>
                  <a:ext cx="2565639" cy="70788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Geschweifte Klammer links 20"/>
            <p:cNvSpPr/>
            <p:nvPr/>
          </p:nvSpPr>
          <p:spPr bwMode="auto">
            <a:xfrm rot="16200000">
              <a:off x="3198142" y="1756238"/>
              <a:ext cx="355567" cy="1633164"/>
            </a:xfrm>
            <a:prstGeom prst="leftBrace">
              <a:avLst/>
            </a:prstGeom>
            <a:ln>
              <a:solidFill>
                <a:srgbClr val="FF33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sym typeface="Gill Sans" charset="0"/>
              </a:endParaRPr>
            </a:p>
          </p:txBody>
        </p:sp>
        <p:sp>
          <p:nvSpPr>
            <p:cNvPr id="22" name="Geschweifte Klammer links 21"/>
            <p:cNvSpPr/>
            <p:nvPr/>
          </p:nvSpPr>
          <p:spPr bwMode="auto">
            <a:xfrm rot="16200000">
              <a:off x="5353610" y="1666847"/>
              <a:ext cx="355567" cy="1799777"/>
            </a:xfrm>
            <a:prstGeom prst="leftBrace">
              <a:avLst/>
            </a:prstGeom>
            <a:ln>
              <a:solidFill>
                <a:srgbClr val="FF33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3" name="Ellipse 22"/>
          <p:cNvSpPr/>
          <p:nvPr/>
        </p:nvSpPr>
        <p:spPr>
          <a:xfrm>
            <a:off x="2407381" y="5151903"/>
            <a:ext cx="130119" cy="130119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5700510" y="5151903"/>
            <a:ext cx="130119" cy="130119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6208060" y="1690688"/>
            <a:ext cx="5109882" cy="4618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838201" y="1690688"/>
            <a:ext cx="5109882" cy="4618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1" y="1825625"/>
            <a:ext cx="5109882" cy="4351338"/>
          </a:xfrm>
        </p:spPr>
        <p:txBody>
          <a:bodyPr/>
          <a:lstStyle/>
          <a:p>
            <a:r>
              <a:rPr lang="en-US" b="1" dirty="0" smtClean="0"/>
              <a:t>Offline</a:t>
            </a:r>
            <a:endParaRPr lang="en-US" b="1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078071" y="1690688"/>
            <a:ext cx="0" cy="4618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Inhaltsplatzhalter 3"/>
          <p:cNvSpPr txBox="1">
            <a:spLocks/>
          </p:cNvSpPr>
          <p:nvPr/>
        </p:nvSpPr>
        <p:spPr>
          <a:xfrm>
            <a:off x="6208060" y="1825625"/>
            <a:ext cx="5109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Online</a:t>
            </a:r>
            <a:endParaRPr lang="en-US" b="1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6347460" y="2288127"/>
            <a:ext cx="4832263" cy="1788453"/>
            <a:chOff x="6347460" y="2288127"/>
            <a:chExt cx="4832263" cy="1788453"/>
          </a:xfrm>
        </p:grpSpPr>
        <p:sp>
          <p:nvSpPr>
            <p:cNvPr id="14" name="Rechteck 13"/>
            <p:cNvSpPr/>
            <p:nvPr/>
          </p:nvSpPr>
          <p:spPr>
            <a:xfrm>
              <a:off x="6347460" y="2301568"/>
              <a:ext cx="4832263" cy="17750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6038508" y="2927463"/>
              <a:ext cx="11516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RGB-D</a:t>
              </a:r>
              <a:endParaRPr lang="en-US" sz="2800" b="1" dirty="0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5352" y="2613242"/>
              <a:ext cx="3271717" cy="1369608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6464487" y="2288127"/>
              <a:ext cx="4696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Real-time Expression Transfer for Facial Reenactment</a:t>
              </a:r>
              <a:endParaRPr lang="en-US" sz="1600" b="1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977010" y="4293660"/>
            <a:ext cx="4832263" cy="1788453"/>
            <a:chOff x="977010" y="2288127"/>
            <a:chExt cx="4832263" cy="1788453"/>
          </a:xfrm>
        </p:grpSpPr>
        <p:sp>
          <p:nvSpPr>
            <p:cNvPr id="18" name="Rechteck 17"/>
            <p:cNvSpPr/>
            <p:nvPr/>
          </p:nvSpPr>
          <p:spPr>
            <a:xfrm>
              <a:off x="977010" y="2301568"/>
              <a:ext cx="4832263" cy="1775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feil nach rechts 8"/>
            <p:cNvSpPr/>
            <p:nvPr/>
          </p:nvSpPr>
          <p:spPr>
            <a:xfrm>
              <a:off x="2612572" y="3259757"/>
              <a:ext cx="1605349" cy="3842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0419" y="2811901"/>
              <a:ext cx="876711" cy="117094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40" y="2811368"/>
              <a:ext cx="883117" cy="117148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7921" y="2811368"/>
              <a:ext cx="889015" cy="1187383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1044998" y="2288127"/>
              <a:ext cx="4577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 smtClean="0"/>
                <a:t>Vdub</a:t>
              </a:r>
              <a:r>
                <a:rPr lang="en-US" sz="1600" b="1" dirty="0" smtClean="0"/>
                <a:t>: Modifying Face Video of Actors for</a:t>
              </a:r>
            </a:p>
            <a:p>
              <a:pPr algn="ctr"/>
              <a:r>
                <a:rPr lang="en-US" sz="1600" b="1" dirty="0" smtClean="0"/>
                <a:t>Plausible Visual Alignment to a Dubbed Audio Track</a:t>
              </a:r>
              <a:endParaRPr lang="en-US" sz="1600" b="1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976334" y="2289485"/>
            <a:ext cx="4832263" cy="1788453"/>
            <a:chOff x="976334" y="2289485"/>
            <a:chExt cx="4832263" cy="1788453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976334" y="2289485"/>
              <a:ext cx="4832263" cy="1788453"/>
              <a:chOff x="977010" y="2288127"/>
              <a:chExt cx="4832263" cy="1788453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977010" y="2301568"/>
                <a:ext cx="4832263" cy="17750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Pfeil nach rechts 24"/>
              <p:cNvSpPr/>
              <p:nvPr/>
            </p:nvSpPr>
            <p:spPr>
              <a:xfrm>
                <a:off x="2574888" y="3236044"/>
                <a:ext cx="2005709" cy="3842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1792006" y="2288127"/>
                <a:ext cx="30832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Creating a </a:t>
                </a:r>
                <a:r>
                  <a:rPr lang="en-US" sz="1600" b="1" dirty="0" err="1" smtClean="0"/>
                  <a:t>Photoreal</a:t>
                </a:r>
                <a:r>
                  <a:rPr lang="en-US" sz="1600" b="1" dirty="0" smtClean="0"/>
                  <a:t> Digital Actor:</a:t>
                </a:r>
              </a:p>
              <a:p>
                <a:pPr algn="ctr"/>
                <a:r>
                  <a:rPr lang="en-US" sz="1600" b="1" dirty="0" smtClean="0"/>
                  <a:t>The Digital Emily Project</a:t>
                </a:r>
                <a:endParaRPr lang="en-US" sz="1600" b="1" dirty="0"/>
              </a:p>
            </p:txBody>
          </p:sp>
        </p:grp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8905" y="2861993"/>
              <a:ext cx="1199019" cy="1073052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2556" y="2858169"/>
              <a:ext cx="831854" cy="1080699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7518" y="3036358"/>
              <a:ext cx="1245179" cy="751224"/>
            </a:xfrm>
            <a:prstGeom prst="rect">
              <a:avLst/>
            </a:prstGeom>
          </p:spPr>
        </p:pic>
      </p:grpSp>
      <p:grpSp>
        <p:nvGrpSpPr>
          <p:cNvPr id="40" name="Gruppieren 39"/>
          <p:cNvGrpSpPr/>
          <p:nvPr/>
        </p:nvGrpSpPr>
        <p:grpSpPr>
          <a:xfrm>
            <a:off x="6346869" y="4307101"/>
            <a:ext cx="4832263" cy="1788453"/>
            <a:chOff x="6347460" y="2288127"/>
            <a:chExt cx="4832263" cy="1788453"/>
          </a:xfrm>
        </p:grpSpPr>
        <p:sp>
          <p:nvSpPr>
            <p:cNvPr id="41" name="Rechteck 40"/>
            <p:cNvSpPr/>
            <p:nvPr/>
          </p:nvSpPr>
          <p:spPr>
            <a:xfrm>
              <a:off x="6347460" y="2301568"/>
              <a:ext cx="4832263" cy="17750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feld 41"/>
            <p:cNvSpPr txBox="1"/>
            <p:nvPr/>
          </p:nvSpPr>
          <p:spPr>
            <a:xfrm rot="16200000">
              <a:off x="6206823" y="3019671"/>
              <a:ext cx="815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RGB</a:t>
              </a:r>
              <a:endParaRPr lang="en-US" sz="2800" b="1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464487" y="2288127"/>
              <a:ext cx="4664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Face2Face: Real-time Face Capture and Reenactment</a:t>
              </a:r>
            </a:p>
            <a:p>
              <a:pPr algn="ctr"/>
              <a:r>
                <a:rPr lang="en-US" sz="1600" b="1" dirty="0" smtClean="0"/>
                <a:t>Of RGB-Videos</a:t>
              </a:r>
              <a:endParaRPr lang="en-US" sz="1600" b="1" dirty="0"/>
            </a:p>
          </p:txBody>
        </p:sp>
      </p:grp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9"/>
          <a:srcRect t="4404"/>
          <a:stretch/>
        </p:blipFill>
        <p:spPr>
          <a:xfrm>
            <a:off x="7466194" y="4840941"/>
            <a:ext cx="2593612" cy="118906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482398" y="2301568"/>
            <a:ext cx="0" cy="38076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-921020" y="3919663"/>
            <a:ext cx="240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Special Hardware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964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Non-rigid Model-based Bundling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488818" y="4095330"/>
                <a:ext cx="8294227" cy="1848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44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de-DE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4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4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4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44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d>
                        </m:e>
                      </m:nary>
                      <m:r>
                        <a:rPr lang="de-DE" sz="4400" b="0" i="1" smtClean="0">
                          <a:latin typeface="Cambria Math" panose="02040503050406030204" pitchFamily="18" charset="0"/>
                        </a:rPr>
                        <m:t>   →</m:t>
                      </m:r>
                      <m:r>
                        <a:rPr lang="de-DE" sz="44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de-DE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818" y="4095330"/>
                <a:ext cx="8294227" cy="18489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6" b="13136"/>
          <a:stretch/>
        </p:blipFill>
        <p:spPr>
          <a:xfrm>
            <a:off x="1454218" y="1992429"/>
            <a:ext cx="3048695" cy="16844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13033"/>
          <a:stretch/>
        </p:blipFill>
        <p:spPr>
          <a:xfrm>
            <a:off x="4619778" y="1994400"/>
            <a:ext cx="3048695" cy="1684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13033"/>
          <a:stretch/>
        </p:blipFill>
        <p:spPr>
          <a:xfrm>
            <a:off x="7785338" y="1994400"/>
            <a:ext cx="3048695" cy="1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Non-rigid Model-based Bundling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276350" y="365125"/>
            <a:ext cx="5933991" cy="6163917"/>
            <a:chOff x="1738078" y="181377"/>
            <a:chExt cx="5893400" cy="6121754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738078" y="1374216"/>
              <a:ext cx="5893400" cy="4928915"/>
              <a:chOff x="1738078" y="1374216"/>
              <a:chExt cx="5893400" cy="4928915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078" y="1574089"/>
                <a:ext cx="5034191" cy="4315021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199" y="1604553"/>
                <a:ext cx="5034191" cy="4315021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88" y="1700442"/>
                <a:ext cx="5034191" cy="4315021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78" y="1796332"/>
                <a:ext cx="5034191" cy="4315021"/>
              </a:xfrm>
              <a:prstGeom prst="rect">
                <a:avLst/>
              </a:prstGeom>
            </p:spPr>
          </p:pic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867" y="1892221"/>
                <a:ext cx="5034191" cy="4315021"/>
              </a:xfrm>
              <a:prstGeom prst="rect">
                <a:avLst/>
              </a:prstGeom>
            </p:spPr>
          </p:pic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9756" y="1988110"/>
                <a:ext cx="5034191" cy="4315021"/>
              </a:xfrm>
              <a:prstGeom prst="rect">
                <a:avLst/>
              </a:prstGeom>
            </p:spPr>
          </p:pic>
          <p:sp>
            <p:nvSpPr>
              <p:cNvPr id="13" name="Textfeld 5"/>
              <p:cNvSpPr txBox="1"/>
              <p:nvPr/>
            </p:nvSpPr>
            <p:spPr>
              <a:xfrm rot="16200000">
                <a:off x="6724700" y="2814297"/>
                <a:ext cx="13518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Input</a:t>
                </a:r>
              </a:p>
            </p:txBody>
          </p:sp>
          <p:sp>
            <p:nvSpPr>
              <p:cNvPr id="14" name="Left Brace 1"/>
              <p:cNvSpPr/>
              <p:nvPr/>
            </p:nvSpPr>
            <p:spPr>
              <a:xfrm rot="8110760">
                <a:off x="7045840" y="1702311"/>
                <a:ext cx="58991" cy="647623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eft Brace 11"/>
              <p:cNvSpPr/>
              <p:nvPr/>
            </p:nvSpPr>
            <p:spPr>
              <a:xfrm rot="5400000">
                <a:off x="4229205" y="-742086"/>
                <a:ext cx="59931" cy="5042184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feld 5"/>
              <p:cNvSpPr txBox="1"/>
              <p:nvPr/>
            </p:nvSpPr>
            <p:spPr>
              <a:xfrm rot="16200000">
                <a:off x="6722680" y="4957625"/>
                <a:ext cx="13518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Model</a:t>
                </a:r>
              </a:p>
            </p:txBody>
          </p:sp>
          <p:sp>
            <p:nvSpPr>
              <p:cNvPr id="17" name="Rectangle 3"/>
              <p:cNvSpPr/>
              <p:nvPr/>
            </p:nvSpPr>
            <p:spPr>
              <a:xfrm>
                <a:off x="3754996" y="1430753"/>
                <a:ext cx="1408375" cy="318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feld 5"/>
              <p:cNvSpPr txBox="1"/>
              <p:nvPr/>
            </p:nvSpPr>
            <p:spPr>
              <a:xfrm>
                <a:off x="3195443" y="1374216"/>
                <a:ext cx="2136038" cy="25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Hierarchy Levels</a:t>
                </a:r>
              </a:p>
            </p:txBody>
          </p:sp>
          <p:sp>
            <p:nvSpPr>
              <p:cNvPr id="19" name="Rectangle 4"/>
              <p:cNvSpPr/>
              <p:nvPr/>
            </p:nvSpPr>
            <p:spPr>
              <a:xfrm rot="2798284">
                <a:off x="7005834" y="1719999"/>
                <a:ext cx="440354" cy="3256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feld 5"/>
            <p:cNvSpPr txBox="1"/>
            <p:nvPr/>
          </p:nvSpPr>
          <p:spPr>
            <a:xfrm rot="2756227">
              <a:off x="5676993" y="1678759"/>
              <a:ext cx="3394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Keyframes</a:t>
              </a:r>
              <a:endParaRPr lang="en-US" sz="2000" b="1" dirty="0" smtClean="0"/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1" y="2087753"/>
            <a:ext cx="1625672" cy="208174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953" y="4254821"/>
            <a:ext cx="1624488" cy="19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pic>
        <p:nvPicPr>
          <p:cNvPr id="3" name="obama_tra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165" t="19334" r="8258" b="8187"/>
          <a:stretch/>
        </p:blipFill>
        <p:spPr>
          <a:xfrm>
            <a:off x="933449" y="1351543"/>
            <a:ext cx="10328763" cy="492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Reenactment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1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Reenactment</a:t>
            </a:r>
            <a:endParaRPr lang="en-US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2761924" y="1453849"/>
            <a:ext cx="6674177" cy="4580247"/>
            <a:chOff x="2560843" y="1377008"/>
            <a:chExt cx="6674177" cy="4580247"/>
          </a:xfrm>
        </p:grpSpPr>
        <p:sp>
          <p:nvSpPr>
            <p:cNvPr id="6" name="Rechteck 5"/>
            <p:cNvSpPr/>
            <p:nvPr/>
          </p:nvSpPr>
          <p:spPr>
            <a:xfrm>
              <a:off x="2560843" y="1397148"/>
              <a:ext cx="3516198" cy="2187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244158" y="1377008"/>
              <a:ext cx="2148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Online RGB-Tracking</a:t>
              </a:r>
              <a:endParaRPr lang="en-US" b="1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867567" y="3766403"/>
              <a:ext cx="2902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Preprocessed Video Tracking</a:t>
              </a:r>
            </a:p>
            <a:p>
              <a:endParaRPr lang="en-US" b="1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4265408" y="4136309"/>
              <a:ext cx="1707230" cy="12820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265408" y="5511837"/>
              <a:ext cx="1707230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Identity</a:t>
              </a:r>
              <a:endParaRPr lang="en-US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4634740" y="5041283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Expression</a:t>
              </a:r>
              <a:endParaRPr lang="en-US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4634740" y="4588796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Illumination</a:t>
              </a:r>
              <a:endParaRPr lang="en-US" dirty="0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34740" y="4136309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Pose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3873217" y="4594296"/>
              <a:ext cx="1153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 Frame</a:t>
              </a:r>
              <a:endParaRPr lang="en-US" b="1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4265407" y="1748890"/>
              <a:ext cx="1707230" cy="12820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4265407" y="3124418"/>
              <a:ext cx="1707230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Identity</a:t>
              </a:r>
              <a:endParaRPr lang="en-US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34739" y="2653864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Expression</a:t>
              </a:r>
              <a:endParaRPr lang="en-US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4634739" y="2201377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Illumination</a:t>
              </a:r>
              <a:endParaRPr lang="en-US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634739" y="1748890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Pose</a:t>
              </a:r>
              <a:endParaRPr lang="en-US" dirty="0"/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3873216" y="2206877"/>
              <a:ext cx="1153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 Frame</a:t>
              </a:r>
              <a:endParaRPr lang="en-US" b="1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560843" y="3770237"/>
              <a:ext cx="3516198" cy="2187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91441" y="1397148"/>
              <a:ext cx="2243579" cy="4560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458791" y="1406574"/>
              <a:ext cx="145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Reenactment</a:t>
              </a:r>
              <a:endParaRPr lang="en-US" b="1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7103856" y="1823719"/>
              <a:ext cx="2018044" cy="386691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Expression Transfer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7103854" y="2640828"/>
              <a:ext cx="2018046" cy="390108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Mouth Retrieval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Pfeil nach rechts 25"/>
            <p:cNvSpPr/>
            <p:nvPr/>
          </p:nvSpPr>
          <p:spPr>
            <a:xfrm>
              <a:off x="6237297" y="4637502"/>
              <a:ext cx="593888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 nach rechts 26"/>
            <p:cNvSpPr/>
            <p:nvPr/>
          </p:nvSpPr>
          <p:spPr>
            <a:xfrm>
              <a:off x="6237297" y="2264413"/>
              <a:ext cx="593888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uppieren 27"/>
            <p:cNvGrpSpPr/>
            <p:nvPr/>
          </p:nvGrpSpPr>
          <p:grpSpPr>
            <a:xfrm>
              <a:off x="7103855" y="3461354"/>
              <a:ext cx="2018046" cy="2427555"/>
              <a:chOff x="6786591" y="3583580"/>
              <a:chExt cx="2168165" cy="1853452"/>
            </a:xfrm>
            <a:noFill/>
          </p:grpSpPr>
          <p:sp>
            <p:nvSpPr>
              <p:cNvPr id="29" name="Rechteck 28"/>
              <p:cNvSpPr/>
              <p:nvPr/>
            </p:nvSpPr>
            <p:spPr>
              <a:xfrm>
                <a:off x="6786591" y="3583580"/>
                <a:ext cx="2168165" cy="1853452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7129068" y="3590435"/>
                <a:ext cx="1483199" cy="28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Compositing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58" y="41169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158" y="42693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558" y="44217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089" y="1777438"/>
              <a:ext cx="1301835" cy="1724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074" y="3828221"/>
              <a:ext cx="1534101" cy="2028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Pfeil nach rechts 35"/>
            <p:cNvSpPr/>
            <p:nvPr/>
          </p:nvSpPr>
          <p:spPr>
            <a:xfrm rot="5400000">
              <a:off x="8011437" y="3019901"/>
              <a:ext cx="202873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feil nach rechts 36"/>
            <p:cNvSpPr/>
            <p:nvPr/>
          </p:nvSpPr>
          <p:spPr>
            <a:xfrm rot="5400000">
              <a:off x="8011438" y="2199375"/>
              <a:ext cx="202873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feld 37"/>
          <p:cNvSpPr txBox="1"/>
          <p:nvPr/>
        </p:nvSpPr>
        <p:spPr>
          <a:xfrm rot="16200000">
            <a:off x="1715883" y="23486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 Actor</a:t>
            </a:r>
            <a:endParaRPr lang="en-US" b="1" dirty="0"/>
          </a:p>
        </p:txBody>
      </p:sp>
      <p:sp>
        <p:nvSpPr>
          <p:cNvPr id="40" name="Textfeld 39"/>
          <p:cNvSpPr txBox="1"/>
          <p:nvPr/>
        </p:nvSpPr>
        <p:spPr>
          <a:xfrm rot="16200000">
            <a:off x="1743998" y="4669506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Actor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57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Reenactment</a:t>
            </a:r>
            <a:endParaRPr lang="en-US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2761924" y="1453849"/>
            <a:ext cx="6674177" cy="4580247"/>
            <a:chOff x="2560843" y="1377008"/>
            <a:chExt cx="6674177" cy="4580247"/>
          </a:xfrm>
        </p:grpSpPr>
        <p:sp>
          <p:nvSpPr>
            <p:cNvPr id="6" name="Rechteck 5"/>
            <p:cNvSpPr/>
            <p:nvPr/>
          </p:nvSpPr>
          <p:spPr>
            <a:xfrm>
              <a:off x="2560843" y="1397148"/>
              <a:ext cx="3516198" cy="2187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244158" y="1377008"/>
              <a:ext cx="2148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Online RGB-Tracking</a:t>
              </a:r>
              <a:endParaRPr lang="en-US" b="1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867567" y="3766403"/>
              <a:ext cx="2902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Preprocessed Video Tracking</a:t>
              </a:r>
            </a:p>
            <a:p>
              <a:endParaRPr lang="en-US" b="1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4265408" y="4136309"/>
              <a:ext cx="1707230" cy="12820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265408" y="5511837"/>
              <a:ext cx="1707230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Identity</a:t>
              </a:r>
              <a:endParaRPr lang="en-US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4634740" y="5041283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Expression</a:t>
              </a:r>
              <a:endParaRPr lang="en-US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4634740" y="4588796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Illumination</a:t>
              </a:r>
              <a:endParaRPr lang="en-US" dirty="0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34740" y="4136309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Pose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3873217" y="4594296"/>
              <a:ext cx="1153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 Frame</a:t>
              </a:r>
              <a:endParaRPr lang="en-US" b="1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4265407" y="1748890"/>
              <a:ext cx="1707230" cy="12820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4265407" y="3124418"/>
              <a:ext cx="1707230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Identity</a:t>
              </a:r>
              <a:endParaRPr lang="en-US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34739" y="2653864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Expression</a:t>
              </a:r>
              <a:endParaRPr lang="en-US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4634739" y="2201377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Illumination</a:t>
              </a:r>
              <a:endParaRPr lang="en-US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634739" y="1748890"/>
              <a:ext cx="1337899" cy="377072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Pose</a:t>
              </a:r>
              <a:endParaRPr lang="en-US" dirty="0"/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3873216" y="2206877"/>
              <a:ext cx="1153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 Frame</a:t>
              </a:r>
              <a:endParaRPr lang="en-US" b="1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560843" y="3770237"/>
              <a:ext cx="3516198" cy="2187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91441" y="1397148"/>
              <a:ext cx="2243579" cy="4560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458791" y="1406574"/>
              <a:ext cx="145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Reenactment</a:t>
              </a:r>
              <a:endParaRPr lang="en-US" b="1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7103856" y="1823719"/>
              <a:ext cx="2018044" cy="386691"/>
            </a:xfrm>
            <a:prstGeom prst="rect">
              <a:avLst/>
            </a:prstGeom>
            <a:solidFill>
              <a:srgbClr val="00216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Expression Transfer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7103854" y="2640828"/>
              <a:ext cx="2018046" cy="390108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Mouth Retrieval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Pfeil nach rechts 25"/>
            <p:cNvSpPr/>
            <p:nvPr/>
          </p:nvSpPr>
          <p:spPr>
            <a:xfrm>
              <a:off x="6237297" y="4637502"/>
              <a:ext cx="593888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 nach rechts 26"/>
            <p:cNvSpPr/>
            <p:nvPr/>
          </p:nvSpPr>
          <p:spPr>
            <a:xfrm>
              <a:off x="6237297" y="2264413"/>
              <a:ext cx="593888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uppieren 27"/>
            <p:cNvGrpSpPr/>
            <p:nvPr/>
          </p:nvGrpSpPr>
          <p:grpSpPr>
            <a:xfrm>
              <a:off x="7103855" y="3461354"/>
              <a:ext cx="2018046" cy="2427555"/>
              <a:chOff x="6786591" y="3583580"/>
              <a:chExt cx="2168165" cy="1853452"/>
            </a:xfrm>
            <a:noFill/>
          </p:grpSpPr>
          <p:sp>
            <p:nvSpPr>
              <p:cNvPr id="29" name="Rechteck 28"/>
              <p:cNvSpPr/>
              <p:nvPr/>
            </p:nvSpPr>
            <p:spPr>
              <a:xfrm>
                <a:off x="6786591" y="3583580"/>
                <a:ext cx="2168165" cy="1853452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7129068" y="3590435"/>
                <a:ext cx="1483199" cy="28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Compositing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58" y="41169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158" y="42693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558" y="4421767"/>
              <a:ext cx="1085322" cy="14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089" y="1777438"/>
              <a:ext cx="1301835" cy="1724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074" y="3828221"/>
              <a:ext cx="1534101" cy="2028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Pfeil nach rechts 35"/>
            <p:cNvSpPr/>
            <p:nvPr/>
          </p:nvSpPr>
          <p:spPr>
            <a:xfrm rot="5400000">
              <a:off x="8011437" y="3019901"/>
              <a:ext cx="202873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feil nach rechts 36"/>
            <p:cNvSpPr/>
            <p:nvPr/>
          </p:nvSpPr>
          <p:spPr>
            <a:xfrm rot="5400000">
              <a:off x="8011438" y="2199375"/>
              <a:ext cx="202873" cy="45248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feld 37"/>
          <p:cNvSpPr txBox="1"/>
          <p:nvPr/>
        </p:nvSpPr>
        <p:spPr>
          <a:xfrm rot="16200000">
            <a:off x="1715883" y="23486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 Actor</a:t>
            </a:r>
            <a:endParaRPr lang="en-US" b="1" dirty="0"/>
          </a:p>
        </p:txBody>
      </p:sp>
      <p:sp>
        <p:nvSpPr>
          <p:cNvPr id="40" name="Textfeld 39"/>
          <p:cNvSpPr txBox="1"/>
          <p:nvPr/>
        </p:nvSpPr>
        <p:spPr>
          <a:xfrm rot="16200000">
            <a:off x="1743998" y="4669506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Actor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74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Mouth-Retrieval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838198" y="1515977"/>
            <a:ext cx="10515602" cy="4764967"/>
            <a:chOff x="838198" y="1515977"/>
            <a:chExt cx="10515602" cy="476496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15978"/>
              <a:ext cx="4419600" cy="4764966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838199" y="1515977"/>
              <a:ext cx="557213" cy="348541"/>
            </a:xfrm>
            <a:prstGeom prst="rect">
              <a:avLst/>
            </a:prstGeom>
            <a:noFill/>
            <a:ln w="285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6485846" y="2260387"/>
              <a:ext cx="4867954" cy="3048425"/>
              <a:chOff x="6485846" y="2374687"/>
              <a:chExt cx="4867954" cy="3048425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5846" y="2374687"/>
                <a:ext cx="4867954" cy="3048425"/>
              </a:xfrm>
              <a:prstGeom prst="rect">
                <a:avLst/>
              </a:prstGeom>
            </p:spPr>
          </p:pic>
          <p:sp>
            <p:nvSpPr>
              <p:cNvPr id="8" name="Rechteck 7"/>
              <p:cNvSpPr/>
              <p:nvPr/>
            </p:nvSpPr>
            <p:spPr>
              <a:xfrm>
                <a:off x="6485846" y="2374687"/>
                <a:ext cx="4867954" cy="3048425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Gerader Verbinder 8"/>
            <p:cNvCxnSpPr/>
            <p:nvPr/>
          </p:nvCxnSpPr>
          <p:spPr>
            <a:xfrm>
              <a:off x="1395412" y="1515977"/>
              <a:ext cx="9958388" cy="741448"/>
            </a:xfrm>
            <a:prstGeom prst="line">
              <a:avLst/>
            </a:prstGeom>
            <a:ln w="28575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>
              <a:off x="838198" y="1864518"/>
              <a:ext cx="5647648" cy="3444294"/>
            </a:xfrm>
            <a:prstGeom prst="line">
              <a:avLst/>
            </a:prstGeom>
            <a:ln w="28575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59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Mouth-Retrieval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5978"/>
            <a:ext cx="4419600" cy="4764966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469888" y="1626949"/>
            <a:ext cx="6024958" cy="1631317"/>
            <a:chOff x="2469888" y="1626949"/>
            <a:chExt cx="6024958" cy="1631317"/>
          </a:xfrm>
        </p:grpSpPr>
        <p:pic>
          <p:nvPicPr>
            <p:cNvPr id="121" name="Grafik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5476" y="1626949"/>
              <a:ext cx="1219370" cy="600159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122" name="Rechteck 121"/>
            <p:cNvSpPr/>
            <p:nvPr/>
          </p:nvSpPr>
          <p:spPr>
            <a:xfrm>
              <a:off x="2469888" y="3151367"/>
              <a:ext cx="181630" cy="106899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441045" y="3363687"/>
            <a:ext cx="5053801" cy="1134034"/>
            <a:chOff x="3441045" y="3363687"/>
            <a:chExt cx="5053801" cy="1134034"/>
          </a:xfrm>
        </p:grpSpPr>
        <p:sp>
          <p:nvSpPr>
            <p:cNvPr id="115" name="Rechteck 114"/>
            <p:cNvSpPr/>
            <p:nvPr/>
          </p:nvSpPr>
          <p:spPr>
            <a:xfrm>
              <a:off x="3441045" y="3363687"/>
              <a:ext cx="181630" cy="10689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Gerader Verbinder 116"/>
            <p:cNvCxnSpPr>
              <a:endCxn id="115" idx="0"/>
            </p:cNvCxnSpPr>
            <p:nvPr/>
          </p:nvCxnSpPr>
          <p:spPr>
            <a:xfrm flipH="1" flipV="1">
              <a:off x="3531860" y="3363687"/>
              <a:ext cx="4962986" cy="52434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/>
            <p:cNvCxnSpPr>
              <a:stCxn id="115" idx="2"/>
            </p:cNvCxnSpPr>
            <p:nvPr/>
          </p:nvCxnSpPr>
          <p:spPr>
            <a:xfrm>
              <a:off x="3531860" y="3470586"/>
              <a:ext cx="3743616" cy="1027135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Grafik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5476" y="3888036"/>
              <a:ext cx="1219370" cy="609685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</p:grpSp>
      <p:grpSp>
        <p:nvGrpSpPr>
          <p:cNvPr id="118" name="Gruppieren 117"/>
          <p:cNvGrpSpPr/>
          <p:nvPr/>
        </p:nvGrpSpPr>
        <p:grpSpPr>
          <a:xfrm>
            <a:off x="2887185" y="2227108"/>
            <a:ext cx="5607661" cy="1660928"/>
            <a:chOff x="2887185" y="2227108"/>
            <a:chExt cx="5607661" cy="166092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887185" y="2754002"/>
              <a:ext cx="5607661" cy="648435"/>
              <a:chOff x="2887185" y="2754002"/>
              <a:chExt cx="5607661" cy="648435"/>
            </a:xfrm>
          </p:grpSpPr>
          <p:sp>
            <p:nvSpPr>
              <p:cNvPr id="125" name="Rechteck 124"/>
              <p:cNvSpPr/>
              <p:nvPr/>
            </p:nvSpPr>
            <p:spPr>
              <a:xfrm>
                <a:off x="2887185" y="3295538"/>
                <a:ext cx="181630" cy="106899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6" name="Grafik 1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5476" y="2754002"/>
                <a:ext cx="1219370" cy="609685"/>
              </a:xfrm>
              <a:prstGeom prst="rect">
                <a:avLst/>
              </a:prstGeom>
              <a:ln w="19050">
                <a:solidFill>
                  <a:srgbClr val="00B050"/>
                </a:solidFill>
              </a:ln>
            </p:spPr>
          </p:pic>
        </p:grpSp>
        <p:cxnSp>
          <p:nvCxnSpPr>
            <p:cNvPr id="107" name="Gerade Verbindung mit Pfeil 106"/>
            <p:cNvCxnSpPr>
              <a:stCxn id="123" idx="0"/>
              <a:endCxn id="126" idx="2"/>
            </p:cNvCxnSpPr>
            <p:nvPr/>
          </p:nvCxnSpPr>
          <p:spPr>
            <a:xfrm flipV="1">
              <a:off x="7885161" y="3363687"/>
              <a:ext cx="0" cy="52434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mit Pfeil 115"/>
            <p:cNvCxnSpPr>
              <a:stCxn id="121" idx="2"/>
              <a:endCxn id="126" idx="0"/>
            </p:cNvCxnSpPr>
            <p:nvPr/>
          </p:nvCxnSpPr>
          <p:spPr>
            <a:xfrm>
              <a:off x="7885161" y="2227108"/>
              <a:ext cx="0" cy="526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9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402081"/>
            <a:ext cx="12192000" cy="47701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Reenactment Comparison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mp_reenactment_thi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6.0787"/>
                </p14:media>
              </p:ext>
            </p:extLst>
          </p:nvPr>
        </p:nvPicPr>
        <p:blipFill rotWithShape="1">
          <a:blip r:embed="rId4"/>
          <a:srcRect l="10456" t="13668" r="10386" b="2403"/>
          <a:stretch>
            <a:fillRect/>
          </a:stretch>
        </p:blipFill>
        <p:spPr>
          <a:xfrm>
            <a:off x="3126815" y="1426008"/>
            <a:ext cx="5938369" cy="472226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14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Live-Demo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6208060" y="1690688"/>
            <a:ext cx="5109882" cy="4618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838201" y="1690688"/>
            <a:ext cx="5109882" cy="4618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1" y="1825625"/>
            <a:ext cx="5109882" cy="4351338"/>
          </a:xfrm>
        </p:spPr>
        <p:txBody>
          <a:bodyPr/>
          <a:lstStyle/>
          <a:p>
            <a:r>
              <a:rPr lang="en-US" b="1" dirty="0" smtClean="0"/>
              <a:t>Offline</a:t>
            </a:r>
            <a:endParaRPr lang="en-US" b="1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078071" y="1690688"/>
            <a:ext cx="0" cy="4618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Inhaltsplatzhalter 3"/>
          <p:cNvSpPr txBox="1">
            <a:spLocks/>
          </p:cNvSpPr>
          <p:nvPr/>
        </p:nvSpPr>
        <p:spPr>
          <a:xfrm>
            <a:off x="6208060" y="1825625"/>
            <a:ext cx="5109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Online</a:t>
            </a:r>
            <a:endParaRPr lang="en-US" b="1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6347460" y="2288127"/>
            <a:ext cx="4832263" cy="1788453"/>
            <a:chOff x="6347460" y="2288127"/>
            <a:chExt cx="4832263" cy="1788453"/>
          </a:xfrm>
        </p:grpSpPr>
        <p:sp>
          <p:nvSpPr>
            <p:cNvPr id="14" name="Rechteck 13"/>
            <p:cNvSpPr/>
            <p:nvPr/>
          </p:nvSpPr>
          <p:spPr>
            <a:xfrm>
              <a:off x="6347460" y="2301568"/>
              <a:ext cx="4832263" cy="17750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6038508" y="2927463"/>
              <a:ext cx="11516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RGB-D</a:t>
              </a:r>
              <a:endParaRPr lang="en-US" sz="2800" b="1" dirty="0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5352" y="2613242"/>
              <a:ext cx="3271717" cy="1369608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6464487" y="2288127"/>
              <a:ext cx="4696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Real-time Expression Transfer for Facial Reenactment</a:t>
              </a:r>
              <a:endParaRPr lang="en-US" sz="1600" b="1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977010" y="4293660"/>
            <a:ext cx="4832263" cy="1788453"/>
            <a:chOff x="977010" y="2288127"/>
            <a:chExt cx="4832263" cy="1788453"/>
          </a:xfrm>
        </p:grpSpPr>
        <p:sp>
          <p:nvSpPr>
            <p:cNvPr id="18" name="Rechteck 17"/>
            <p:cNvSpPr/>
            <p:nvPr/>
          </p:nvSpPr>
          <p:spPr>
            <a:xfrm>
              <a:off x="977010" y="2301568"/>
              <a:ext cx="4832263" cy="1775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feil nach rechts 8"/>
            <p:cNvSpPr/>
            <p:nvPr/>
          </p:nvSpPr>
          <p:spPr>
            <a:xfrm>
              <a:off x="2612572" y="3259757"/>
              <a:ext cx="1605349" cy="3842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0419" y="2811901"/>
              <a:ext cx="876711" cy="117094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40" y="2811368"/>
              <a:ext cx="883117" cy="117148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7921" y="2811368"/>
              <a:ext cx="889015" cy="1187383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1044998" y="2288127"/>
              <a:ext cx="4577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 smtClean="0"/>
                <a:t>Vdub</a:t>
              </a:r>
              <a:r>
                <a:rPr lang="en-US" sz="1600" b="1" dirty="0" smtClean="0"/>
                <a:t>: Modifying Face Video of Actors for</a:t>
              </a:r>
            </a:p>
            <a:p>
              <a:pPr algn="ctr"/>
              <a:r>
                <a:rPr lang="en-US" sz="1600" b="1" dirty="0" smtClean="0"/>
                <a:t>Plausible Visual Alignment to a Dubbed Audio Track</a:t>
              </a:r>
              <a:endParaRPr lang="en-US" sz="1600" b="1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976334" y="2289485"/>
            <a:ext cx="4832263" cy="1788453"/>
            <a:chOff x="976334" y="2289485"/>
            <a:chExt cx="4832263" cy="1788453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976334" y="2289485"/>
              <a:ext cx="4832263" cy="1788453"/>
              <a:chOff x="977010" y="2288127"/>
              <a:chExt cx="4832263" cy="1788453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977010" y="2301568"/>
                <a:ext cx="4832263" cy="17750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Pfeil nach rechts 24"/>
              <p:cNvSpPr/>
              <p:nvPr/>
            </p:nvSpPr>
            <p:spPr>
              <a:xfrm>
                <a:off x="2574888" y="3236044"/>
                <a:ext cx="2005709" cy="3842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1792006" y="2288127"/>
                <a:ext cx="30832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Creating a </a:t>
                </a:r>
                <a:r>
                  <a:rPr lang="en-US" sz="1600" b="1" dirty="0" err="1" smtClean="0"/>
                  <a:t>Photoreal</a:t>
                </a:r>
                <a:r>
                  <a:rPr lang="en-US" sz="1600" b="1" dirty="0" smtClean="0"/>
                  <a:t> Digital Actor:</a:t>
                </a:r>
              </a:p>
              <a:p>
                <a:pPr algn="ctr"/>
                <a:r>
                  <a:rPr lang="en-US" sz="1600" b="1" dirty="0" smtClean="0"/>
                  <a:t>The Digital Emily Project</a:t>
                </a:r>
                <a:endParaRPr lang="en-US" sz="1600" b="1" dirty="0"/>
              </a:p>
            </p:txBody>
          </p:sp>
        </p:grp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8905" y="2861993"/>
              <a:ext cx="1199019" cy="1073052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2556" y="2858169"/>
              <a:ext cx="831854" cy="1080699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7518" y="3036358"/>
              <a:ext cx="1245179" cy="751224"/>
            </a:xfrm>
            <a:prstGeom prst="rect">
              <a:avLst/>
            </a:prstGeom>
          </p:spPr>
        </p:pic>
      </p:grpSp>
      <p:grpSp>
        <p:nvGrpSpPr>
          <p:cNvPr id="40" name="Gruppieren 39"/>
          <p:cNvGrpSpPr/>
          <p:nvPr/>
        </p:nvGrpSpPr>
        <p:grpSpPr>
          <a:xfrm>
            <a:off x="6346869" y="4307101"/>
            <a:ext cx="4832263" cy="1788453"/>
            <a:chOff x="6347460" y="2288127"/>
            <a:chExt cx="4832263" cy="1788453"/>
          </a:xfrm>
        </p:grpSpPr>
        <p:sp>
          <p:nvSpPr>
            <p:cNvPr id="41" name="Rechteck 40"/>
            <p:cNvSpPr/>
            <p:nvPr/>
          </p:nvSpPr>
          <p:spPr>
            <a:xfrm>
              <a:off x="6347460" y="2301568"/>
              <a:ext cx="4832263" cy="17750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feld 41"/>
            <p:cNvSpPr txBox="1"/>
            <p:nvPr/>
          </p:nvSpPr>
          <p:spPr>
            <a:xfrm rot="16200000">
              <a:off x="6206823" y="3019671"/>
              <a:ext cx="815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RGB</a:t>
              </a:r>
              <a:endParaRPr lang="en-US" sz="2800" b="1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464487" y="2288127"/>
              <a:ext cx="4664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Face2Face: Real-time Face Capture and Reenactment</a:t>
              </a:r>
            </a:p>
            <a:p>
              <a:pPr algn="ctr"/>
              <a:r>
                <a:rPr lang="en-US" sz="1600" b="1" dirty="0" smtClean="0"/>
                <a:t>Of RGB-Videos</a:t>
              </a:r>
              <a:endParaRPr lang="en-US" sz="1600" b="1" dirty="0"/>
            </a:p>
          </p:txBody>
        </p:sp>
      </p:grp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9"/>
          <a:srcRect t="4404"/>
          <a:stretch/>
        </p:blipFill>
        <p:spPr>
          <a:xfrm>
            <a:off x="7466194" y="4840941"/>
            <a:ext cx="2593612" cy="1189060"/>
          </a:xfrm>
          <a:prstGeom prst="rect">
            <a:avLst/>
          </a:prstGeom>
        </p:spPr>
      </p:pic>
      <p:cxnSp>
        <p:nvCxnSpPr>
          <p:cNvPr id="37" name="Gerade Verbindung mit Pfeil 36"/>
          <p:cNvCxnSpPr/>
          <p:nvPr/>
        </p:nvCxnSpPr>
        <p:spPr>
          <a:xfrm flipV="1">
            <a:off x="482398" y="2301568"/>
            <a:ext cx="0" cy="38076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 rot="16200000">
            <a:off x="-921020" y="3919663"/>
            <a:ext cx="240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Special Hardware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91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Real-time Facial Reenactment only based on RGB-videos</a:t>
            </a:r>
          </a:p>
          <a:p>
            <a:pPr lvl="1"/>
            <a:r>
              <a:rPr lang="en-US" b="1" dirty="0" smtClean="0"/>
              <a:t>Non-Rigid Model-Based Bundling</a:t>
            </a:r>
          </a:p>
          <a:p>
            <a:pPr lvl="1"/>
            <a:r>
              <a:rPr lang="en-US" b="1" dirty="0" smtClean="0"/>
              <a:t>Sub-Space Deformation Transfer</a:t>
            </a:r>
          </a:p>
          <a:p>
            <a:pPr lvl="1"/>
            <a:r>
              <a:rPr lang="en-US" b="1" dirty="0" smtClean="0"/>
              <a:t>Image-Based Mouth Synthesis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24000" y="438487"/>
            <a:ext cx="9144000" cy="1077912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0" y="1921007"/>
            <a:ext cx="12192000" cy="42511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pe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51"/>
          <a:stretch/>
        </p:blipFill>
        <p:spPr>
          <a:xfrm>
            <a:off x="2954866" y="2013217"/>
            <a:ext cx="6282268" cy="41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6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Parametric Face Model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259958"/>
            <a:ext cx="9867899" cy="5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Parametric Face Model</a:t>
            </a:r>
          </a:p>
          <a:p>
            <a:r>
              <a:rPr lang="en-US" b="1" dirty="0" smtClean="0"/>
              <a:t>Face Capture</a:t>
            </a:r>
          </a:p>
          <a:p>
            <a:pPr lvl="1"/>
            <a:r>
              <a:rPr lang="en-US" dirty="0" smtClean="0"/>
              <a:t>Non-rigid Model-based Bundling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259958"/>
            <a:ext cx="9867899" cy="5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Parametric Face Model</a:t>
            </a:r>
          </a:p>
          <a:p>
            <a:r>
              <a:rPr lang="en-US" b="1" dirty="0" smtClean="0"/>
              <a:t>Face Capture</a:t>
            </a:r>
          </a:p>
          <a:p>
            <a:pPr lvl="1"/>
            <a:r>
              <a:rPr lang="en-US" dirty="0" smtClean="0"/>
              <a:t>Non-rigid Model-based Bundling</a:t>
            </a:r>
          </a:p>
          <a:p>
            <a:r>
              <a:rPr lang="en-US" b="1" dirty="0" smtClean="0"/>
              <a:t>Reenactment</a:t>
            </a:r>
          </a:p>
          <a:p>
            <a:pPr lvl="1"/>
            <a:r>
              <a:rPr lang="en-US" dirty="0" smtClean="0"/>
              <a:t>Mouth Retrieval</a:t>
            </a:r>
          </a:p>
          <a:p>
            <a:pPr lvl="1"/>
            <a:r>
              <a:rPr lang="en-US" dirty="0" smtClean="0"/>
              <a:t>Comparisons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259958"/>
            <a:ext cx="9867899" cy="5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Parametric Face Model</a:t>
            </a:r>
          </a:p>
          <a:p>
            <a:r>
              <a:rPr lang="en-US" b="1" dirty="0" smtClean="0"/>
              <a:t>Face Capture</a:t>
            </a:r>
          </a:p>
          <a:p>
            <a:pPr lvl="1"/>
            <a:r>
              <a:rPr lang="en-US" dirty="0" smtClean="0"/>
              <a:t>Non-rigid Model-based Bundling</a:t>
            </a:r>
          </a:p>
          <a:p>
            <a:r>
              <a:rPr lang="en-US" b="1" dirty="0" smtClean="0"/>
              <a:t>Reenactment</a:t>
            </a:r>
          </a:p>
          <a:p>
            <a:pPr lvl="1"/>
            <a:r>
              <a:rPr lang="en-US" dirty="0" smtClean="0"/>
              <a:t>Mouth Retrieval</a:t>
            </a:r>
          </a:p>
          <a:p>
            <a:pPr lvl="1"/>
            <a:r>
              <a:rPr lang="en-US" dirty="0" smtClean="0"/>
              <a:t>Comparisons</a:t>
            </a:r>
          </a:p>
          <a:p>
            <a:r>
              <a:rPr lang="en-US" b="1" dirty="0" smtClean="0"/>
              <a:t>Results / Live Demo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259958"/>
            <a:ext cx="9867899" cy="5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54" y="7515563"/>
            <a:ext cx="8278380" cy="47726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Face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994063" y="3408551"/>
                <a:ext cx="64937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63" y="3408551"/>
                <a:ext cx="649375" cy="7386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1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337</Words>
  <Application>Microsoft Office PowerPoint</Application>
  <PresentationFormat>Widescreen</PresentationFormat>
  <Paragraphs>158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Arial Black</vt:lpstr>
      <vt:lpstr>Calibri</vt:lpstr>
      <vt:lpstr>Cambria Math</vt:lpstr>
      <vt:lpstr>Gill Sans</vt:lpstr>
      <vt:lpstr>Office Theme</vt:lpstr>
      <vt:lpstr>Face2Face: Real-time Face Capture and Reenactment of RGB-Videos</vt:lpstr>
      <vt:lpstr>Related Work</vt:lpstr>
      <vt:lpstr>Related Work</vt:lpstr>
      <vt:lpstr>Overview</vt:lpstr>
      <vt:lpstr>Overview</vt:lpstr>
      <vt:lpstr>Overview</vt:lpstr>
      <vt:lpstr>Overview</vt:lpstr>
      <vt:lpstr>Parametric Face Model</vt:lpstr>
      <vt:lpstr>Parametric Face Model</vt:lpstr>
      <vt:lpstr>Parametric Face Model</vt:lpstr>
      <vt:lpstr>Parametric Face Model</vt:lpstr>
      <vt:lpstr>Parametric Face Model</vt:lpstr>
      <vt:lpstr>Parametric Face Model</vt:lpstr>
      <vt:lpstr>Parametric Face Model</vt:lpstr>
      <vt:lpstr>Parametric Face Model</vt:lpstr>
      <vt:lpstr>Face Capture</vt:lpstr>
      <vt:lpstr>Energy Formulation</vt:lpstr>
      <vt:lpstr>Energy Formulation</vt:lpstr>
      <vt:lpstr>Energy Formulation</vt:lpstr>
      <vt:lpstr>Non-rigid Model-based Bundling</vt:lpstr>
      <vt:lpstr>Non-rigid Model-based Bundling</vt:lpstr>
      <vt:lpstr>Tracking</vt:lpstr>
      <vt:lpstr>Reenactment</vt:lpstr>
      <vt:lpstr>Reenactment</vt:lpstr>
      <vt:lpstr>Reenactment</vt:lpstr>
      <vt:lpstr>Mouth-Retrieval</vt:lpstr>
      <vt:lpstr>Mouth-Retrieval</vt:lpstr>
      <vt:lpstr>Reenactment Comparison</vt:lpstr>
      <vt:lpstr>Live-Demo</vt:lpstr>
      <vt:lpstr>Conclusion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Face2Face: Real-time Face Capture and Reenactment of RGB-Videos</dc:title>
  <dc:creator>Justus</dc:creator>
  <cp:lastModifiedBy>Admin</cp:lastModifiedBy>
  <cp:revision>94</cp:revision>
  <dcterms:created xsi:type="dcterms:W3CDTF">2016-06-08T14:26:26Z</dcterms:created>
  <dcterms:modified xsi:type="dcterms:W3CDTF">2016-07-05T15:21:05Z</dcterms:modified>
</cp:coreProperties>
</file>